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14" r:id="rId2"/>
    <p:sldMasterId id="2147483941" r:id="rId3"/>
  </p:sldMasterIdLst>
  <p:notesMasterIdLst>
    <p:notesMasterId r:id="rId36"/>
  </p:notesMasterIdLst>
  <p:handoutMasterIdLst>
    <p:handoutMasterId r:id="rId37"/>
  </p:handoutMasterIdLst>
  <p:sldIdLst>
    <p:sldId id="516" r:id="rId4"/>
    <p:sldId id="637" r:id="rId5"/>
    <p:sldId id="641" r:id="rId6"/>
    <p:sldId id="611" r:id="rId7"/>
    <p:sldId id="579" r:id="rId8"/>
    <p:sldId id="636" r:id="rId9"/>
    <p:sldId id="553" r:id="rId10"/>
    <p:sldId id="577" r:id="rId11"/>
    <p:sldId id="494" r:id="rId12"/>
    <p:sldId id="555" r:id="rId13"/>
    <p:sldId id="556" r:id="rId14"/>
    <p:sldId id="583" r:id="rId15"/>
    <p:sldId id="635" r:id="rId16"/>
    <p:sldId id="587" r:id="rId17"/>
    <p:sldId id="588" r:id="rId18"/>
    <p:sldId id="589" r:id="rId19"/>
    <p:sldId id="590" r:id="rId20"/>
    <p:sldId id="632" r:id="rId21"/>
    <p:sldId id="638" r:id="rId22"/>
    <p:sldId id="630" r:id="rId23"/>
    <p:sldId id="593" r:id="rId24"/>
    <p:sldId id="594" r:id="rId25"/>
    <p:sldId id="633" r:id="rId26"/>
    <p:sldId id="634" r:id="rId27"/>
    <p:sldId id="596" r:id="rId28"/>
    <p:sldId id="639" r:id="rId29"/>
    <p:sldId id="598" r:id="rId30"/>
    <p:sldId id="610" r:id="rId31"/>
    <p:sldId id="582" r:id="rId32"/>
    <p:sldId id="640" r:id="rId33"/>
    <p:sldId id="629" r:id="rId34"/>
    <p:sldId id="484" r:id="rId35"/>
  </p:sldIdLst>
  <p:sldSz cx="9144000" cy="6858000" type="screen4x3"/>
  <p:notesSz cx="6794500" cy="9906000"/>
  <p:defaultTextStyle>
    <a:defPPr>
      <a:defRPr lang="en-US"/>
    </a:defPPr>
    <a:lvl1pPr algn="l" rtl="0" fontAlgn="base">
      <a:lnSpc>
        <a:spcPct val="80000"/>
      </a:lnSpc>
      <a:spcBef>
        <a:spcPct val="20000"/>
      </a:spcBef>
      <a:spcAft>
        <a:spcPct val="0"/>
      </a:spcAft>
      <a:buChar char="•"/>
      <a:defRPr sz="2400" b="1" kern="1200">
        <a:solidFill>
          <a:schemeClr val="accent1"/>
        </a:solidFill>
        <a:latin typeface="Georgia" pitchFamily="18" charset="0"/>
        <a:ea typeface="+mn-ea"/>
        <a:cs typeface="Arial" pitchFamily="34" charset="0"/>
      </a:defRPr>
    </a:lvl1pPr>
    <a:lvl2pPr marL="457200" algn="l" rtl="0" fontAlgn="base">
      <a:lnSpc>
        <a:spcPct val="80000"/>
      </a:lnSpc>
      <a:spcBef>
        <a:spcPct val="20000"/>
      </a:spcBef>
      <a:spcAft>
        <a:spcPct val="0"/>
      </a:spcAft>
      <a:buChar char="•"/>
      <a:defRPr sz="2400" b="1" kern="1200">
        <a:solidFill>
          <a:schemeClr val="accent1"/>
        </a:solidFill>
        <a:latin typeface="Georgia" pitchFamily="18" charset="0"/>
        <a:ea typeface="+mn-ea"/>
        <a:cs typeface="Arial" pitchFamily="34" charset="0"/>
      </a:defRPr>
    </a:lvl2pPr>
    <a:lvl3pPr marL="914400" algn="l" rtl="0" fontAlgn="base">
      <a:lnSpc>
        <a:spcPct val="80000"/>
      </a:lnSpc>
      <a:spcBef>
        <a:spcPct val="20000"/>
      </a:spcBef>
      <a:spcAft>
        <a:spcPct val="0"/>
      </a:spcAft>
      <a:buChar char="•"/>
      <a:defRPr sz="2400" b="1" kern="1200">
        <a:solidFill>
          <a:schemeClr val="accent1"/>
        </a:solidFill>
        <a:latin typeface="Georgia" pitchFamily="18" charset="0"/>
        <a:ea typeface="+mn-ea"/>
        <a:cs typeface="Arial" pitchFamily="34" charset="0"/>
      </a:defRPr>
    </a:lvl3pPr>
    <a:lvl4pPr marL="1371600" algn="l" rtl="0" fontAlgn="base">
      <a:lnSpc>
        <a:spcPct val="80000"/>
      </a:lnSpc>
      <a:spcBef>
        <a:spcPct val="20000"/>
      </a:spcBef>
      <a:spcAft>
        <a:spcPct val="0"/>
      </a:spcAft>
      <a:buChar char="•"/>
      <a:defRPr sz="2400" b="1" kern="1200">
        <a:solidFill>
          <a:schemeClr val="accent1"/>
        </a:solidFill>
        <a:latin typeface="Georgia" pitchFamily="18" charset="0"/>
        <a:ea typeface="+mn-ea"/>
        <a:cs typeface="Arial" pitchFamily="34" charset="0"/>
      </a:defRPr>
    </a:lvl4pPr>
    <a:lvl5pPr marL="1828800" algn="l" rtl="0" fontAlgn="base">
      <a:lnSpc>
        <a:spcPct val="80000"/>
      </a:lnSpc>
      <a:spcBef>
        <a:spcPct val="20000"/>
      </a:spcBef>
      <a:spcAft>
        <a:spcPct val="0"/>
      </a:spcAft>
      <a:buChar char="•"/>
      <a:defRPr sz="2400" b="1" kern="1200">
        <a:solidFill>
          <a:schemeClr val="accent1"/>
        </a:solidFill>
        <a:latin typeface="Georgia" pitchFamily="18" charset="0"/>
        <a:ea typeface="+mn-ea"/>
        <a:cs typeface="Arial" pitchFamily="34" charset="0"/>
      </a:defRPr>
    </a:lvl5pPr>
    <a:lvl6pPr marL="2286000" algn="l" defTabSz="914400" rtl="0" eaLnBrk="1" latinLnBrk="0" hangingPunct="1">
      <a:defRPr sz="2400" b="1" kern="1200">
        <a:solidFill>
          <a:schemeClr val="accent1"/>
        </a:solidFill>
        <a:latin typeface="Georgia" pitchFamily="18" charset="0"/>
        <a:ea typeface="+mn-ea"/>
        <a:cs typeface="Arial" pitchFamily="34" charset="0"/>
      </a:defRPr>
    </a:lvl6pPr>
    <a:lvl7pPr marL="2743200" algn="l" defTabSz="914400" rtl="0" eaLnBrk="1" latinLnBrk="0" hangingPunct="1">
      <a:defRPr sz="2400" b="1" kern="1200">
        <a:solidFill>
          <a:schemeClr val="accent1"/>
        </a:solidFill>
        <a:latin typeface="Georgia" pitchFamily="18" charset="0"/>
        <a:ea typeface="+mn-ea"/>
        <a:cs typeface="Arial" pitchFamily="34" charset="0"/>
      </a:defRPr>
    </a:lvl7pPr>
    <a:lvl8pPr marL="3200400" algn="l" defTabSz="914400" rtl="0" eaLnBrk="1" latinLnBrk="0" hangingPunct="1">
      <a:defRPr sz="2400" b="1" kern="1200">
        <a:solidFill>
          <a:schemeClr val="accent1"/>
        </a:solidFill>
        <a:latin typeface="Georgia" pitchFamily="18" charset="0"/>
        <a:ea typeface="+mn-ea"/>
        <a:cs typeface="Arial" pitchFamily="34" charset="0"/>
      </a:defRPr>
    </a:lvl8pPr>
    <a:lvl9pPr marL="3657600" algn="l" defTabSz="914400" rtl="0" eaLnBrk="1" latinLnBrk="0" hangingPunct="1">
      <a:defRPr sz="2400" b="1" kern="1200">
        <a:solidFill>
          <a:schemeClr val="accent1"/>
        </a:solidFill>
        <a:latin typeface="Georgia"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36777E"/>
    <a:srgbClr val="666699"/>
    <a:srgbClr val="000066"/>
    <a:srgbClr val="31695C"/>
    <a:srgbClr val="333399"/>
    <a:srgbClr val="339966"/>
    <a:srgbClr val="000099"/>
    <a:srgbClr val="FF4343"/>
    <a:srgbClr val="FF75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124" autoAdjust="0"/>
    <p:restoredTop sz="94660"/>
  </p:normalViewPr>
  <p:slideViewPr>
    <p:cSldViewPr>
      <p:cViewPr varScale="1">
        <p:scale>
          <a:sx n="70" d="100"/>
          <a:sy n="70" d="100"/>
        </p:scale>
        <p:origin x="378"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21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Bell MT" pitchFamily="18" charset="0"/>
              </a:defRPr>
            </a:lvl1pPr>
          </a:lstStyle>
          <a:p>
            <a:pPr>
              <a:defRPr/>
            </a:pPr>
            <a:endParaRPr lang="en-GB"/>
          </a:p>
        </p:txBody>
      </p:sp>
      <p:sp>
        <p:nvSpPr>
          <p:cNvPr id="88067" name="Rectangle 3"/>
          <p:cNvSpPr>
            <a:spLocks noGrp="1" noChangeArrowheads="1"/>
          </p:cNvSpPr>
          <p:nvPr>
            <p:ph type="dt" sz="quarter" idx="1"/>
          </p:nvPr>
        </p:nvSpPr>
        <p:spPr bwMode="auto">
          <a:xfrm>
            <a:off x="384810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Bell MT" pitchFamily="18" charset="0"/>
              </a:defRPr>
            </a:lvl1pPr>
          </a:lstStyle>
          <a:p>
            <a:pPr>
              <a:defRPr/>
            </a:pPr>
            <a:fld id="{56393684-EB94-45D0-BE23-A9995BDC4BF6}" type="datetimeFigureOut">
              <a:rPr lang="en-GB"/>
              <a:pPr>
                <a:defRPr/>
              </a:pPr>
              <a:t>19/04/2018</a:t>
            </a:fld>
            <a:endParaRPr lang="en-GB"/>
          </a:p>
        </p:txBody>
      </p:sp>
      <p:sp>
        <p:nvSpPr>
          <p:cNvPr id="88068" name="Rectangle 4"/>
          <p:cNvSpPr>
            <a:spLocks noGrp="1" noChangeArrowheads="1"/>
          </p:cNvSpPr>
          <p:nvPr>
            <p:ph type="ftr" sz="quarter" idx="2"/>
          </p:nvPr>
        </p:nvSpPr>
        <p:spPr bwMode="auto">
          <a:xfrm>
            <a:off x="0" y="94091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Bell MT" pitchFamily="18" charset="0"/>
              </a:defRPr>
            </a:lvl1pPr>
          </a:lstStyle>
          <a:p>
            <a:pPr>
              <a:defRPr/>
            </a:pPr>
            <a:endParaRPr lang="en-GB"/>
          </a:p>
        </p:txBody>
      </p:sp>
      <p:sp>
        <p:nvSpPr>
          <p:cNvPr id="88069" name="Rectangle 5"/>
          <p:cNvSpPr>
            <a:spLocks noGrp="1" noChangeArrowheads="1"/>
          </p:cNvSpPr>
          <p:nvPr>
            <p:ph type="sldNum" sz="quarter" idx="3"/>
          </p:nvPr>
        </p:nvSpPr>
        <p:spPr bwMode="auto">
          <a:xfrm>
            <a:off x="3848100" y="94091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Bell MT" pitchFamily="18" charset="0"/>
              </a:defRPr>
            </a:lvl1pPr>
          </a:lstStyle>
          <a:p>
            <a:pPr>
              <a:defRPr/>
            </a:pPr>
            <a:fld id="{8D4BA8FE-6C75-4045-B996-A2D8D191F9E2}" type="slidenum">
              <a:rPr lang="en-GB"/>
              <a:pPr>
                <a:defRPr/>
              </a:pPr>
              <a:t>‹#›</a:t>
            </a:fld>
            <a:endParaRPr lang="en-GB"/>
          </a:p>
        </p:txBody>
      </p:sp>
    </p:spTree>
    <p:extLst>
      <p:ext uri="{BB962C8B-B14F-4D97-AF65-F5344CB8AC3E}">
        <p14:creationId xmlns:p14="http://schemas.microsoft.com/office/powerpoint/2010/main" val="491603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200" b="0">
                <a:solidFill>
                  <a:schemeClr val="tx1"/>
                </a:solidFill>
                <a:latin typeface="Arial" charset="0"/>
                <a:cs typeface="Arial" charset="0"/>
              </a:defRPr>
            </a:lvl1pPr>
          </a:lstStyle>
          <a:p>
            <a:pPr>
              <a:defRPr/>
            </a:pPr>
            <a:endParaRPr lang="en-GB"/>
          </a:p>
        </p:txBody>
      </p:sp>
      <p:sp>
        <p:nvSpPr>
          <p:cNvPr id="59395" name="Rectangle 3"/>
          <p:cNvSpPr>
            <a:spLocks noGrp="1" noChangeArrowheads="1"/>
          </p:cNvSpPr>
          <p:nvPr>
            <p:ph type="dt" idx="1"/>
          </p:nvPr>
        </p:nvSpPr>
        <p:spPr bwMode="auto">
          <a:xfrm>
            <a:off x="3848100" y="0"/>
            <a:ext cx="2944813"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200" b="0">
                <a:solidFill>
                  <a:schemeClr val="tx1"/>
                </a:solidFill>
                <a:latin typeface="Arial" charset="0"/>
                <a:cs typeface="Arial" charset="0"/>
              </a:defRPr>
            </a:lvl1pPr>
          </a:lstStyle>
          <a:p>
            <a:pPr>
              <a:defRPr/>
            </a:pPr>
            <a:endParaRPr lang="en-GB"/>
          </a:p>
        </p:txBody>
      </p:sp>
      <p:sp>
        <p:nvSpPr>
          <p:cNvPr id="35844" name="Rectangle 4"/>
          <p:cNvSpPr>
            <a:spLocks noGrp="1" noRot="1" noChangeAspect="1" noChangeArrowheads="1" noTextEdit="1"/>
          </p:cNvSpPr>
          <p:nvPr>
            <p:ph type="sldImg" idx="2"/>
          </p:nvPr>
        </p:nvSpPr>
        <p:spPr bwMode="auto">
          <a:xfrm>
            <a:off x="920750" y="742950"/>
            <a:ext cx="4953000" cy="3714750"/>
          </a:xfrm>
          <a:prstGeom prst="rect">
            <a:avLst/>
          </a:prstGeom>
          <a:noFill/>
          <a:ln w="9525">
            <a:solidFill>
              <a:srgbClr val="000000"/>
            </a:solidFill>
            <a:miter lim="800000"/>
            <a:headEnd/>
            <a:tailEnd/>
          </a:ln>
        </p:spPr>
      </p:sp>
      <p:sp>
        <p:nvSpPr>
          <p:cNvPr id="59397" name="Rectangle 5"/>
          <p:cNvSpPr>
            <a:spLocks noGrp="1" noChangeArrowheads="1"/>
          </p:cNvSpPr>
          <p:nvPr>
            <p:ph type="body" sz="quarter" idx="3"/>
          </p:nvPr>
        </p:nvSpPr>
        <p:spPr bwMode="auto">
          <a:xfrm>
            <a:off x="679450" y="4705350"/>
            <a:ext cx="5435600" cy="4457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59398" name="Rectangle 6"/>
          <p:cNvSpPr>
            <a:spLocks noGrp="1" noChangeArrowheads="1"/>
          </p:cNvSpPr>
          <p:nvPr>
            <p:ph type="ftr" sz="quarter" idx="4"/>
          </p:nvPr>
        </p:nvSpPr>
        <p:spPr bwMode="auto">
          <a:xfrm>
            <a:off x="0" y="94091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FontTx/>
              <a:buNone/>
              <a:defRPr sz="1200" b="0">
                <a:solidFill>
                  <a:schemeClr val="tx1"/>
                </a:solidFill>
                <a:latin typeface="Arial" charset="0"/>
                <a:cs typeface="Arial" charset="0"/>
              </a:defRPr>
            </a:lvl1pPr>
          </a:lstStyle>
          <a:p>
            <a:pPr>
              <a:defRPr/>
            </a:pPr>
            <a:endParaRPr lang="en-GB"/>
          </a:p>
        </p:txBody>
      </p:sp>
      <p:sp>
        <p:nvSpPr>
          <p:cNvPr id="59399" name="Rectangle 7"/>
          <p:cNvSpPr>
            <a:spLocks noGrp="1" noChangeArrowheads="1"/>
          </p:cNvSpPr>
          <p:nvPr>
            <p:ph type="sldNum" sz="quarter" idx="5"/>
          </p:nvPr>
        </p:nvSpPr>
        <p:spPr bwMode="auto">
          <a:xfrm>
            <a:off x="3848100" y="9409113"/>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FontTx/>
              <a:buNone/>
              <a:defRPr sz="1200" b="0">
                <a:solidFill>
                  <a:schemeClr val="tx1"/>
                </a:solidFill>
                <a:latin typeface="Arial" charset="0"/>
                <a:cs typeface="Arial" charset="0"/>
              </a:defRPr>
            </a:lvl1pPr>
          </a:lstStyle>
          <a:p>
            <a:pPr>
              <a:defRPr/>
            </a:pPr>
            <a:fld id="{1ECBB9F5-E9DF-41F6-8286-5AC1B08E3010}" type="slidenum">
              <a:rPr lang="en-GB"/>
              <a:pPr>
                <a:defRPr/>
              </a:pPr>
              <a:t>‹#›</a:t>
            </a:fld>
            <a:endParaRPr lang="en-GB"/>
          </a:p>
        </p:txBody>
      </p:sp>
    </p:spTree>
    <p:extLst>
      <p:ext uri="{BB962C8B-B14F-4D97-AF65-F5344CB8AC3E}">
        <p14:creationId xmlns:p14="http://schemas.microsoft.com/office/powerpoint/2010/main" val="3329919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a:p>
        </p:txBody>
      </p:sp>
      <p:sp>
        <p:nvSpPr>
          <p:cNvPr id="4" name="Slide Number Placeholder 3"/>
          <p:cNvSpPr>
            <a:spLocks noGrp="1"/>
          </p:cNvSpPr>
          <p:nvPr>
            <p:ph type="sldNum" sz="quarter" idx="10"/>
          </p:nvPr>
        </p:nvSpPr>
        <p:spPr/>
        <p:txBody>
          <a:bodyPr/>
          <a:lstStyle/>
          <a:p>
            <a:pPr>
              <a:defRPr/>
            </a:pPr>
            <a:fld id="{1ECBB9F5-E9DF-41F6-8286-5AC1B08E3010}" type="slidenum">
              <a:rPr lang="en-GB" smtClean="0"/>
              <a:pPr>
                <a:defRPr/>
              </a:pPr>
              <a:t>4</a:t>
            </a:fld>
            <a:endParaRPr lang="en-GB"/>
          </a:p>
        </p:txBody>
      </p:sp>
    </p:spTree>
    <p:extLst>
      <p:ext uri="{BB962C8B-B14F-4D97-AF65-F5344CB8AC3E}">
        <p14:creationId xmlns:p14="http://schemas.microsoft.com/office/powerpoint/2010/main" val="37496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ECBB9F5-E9DF-41F6-8286-5AC1B08E3010}" type="slidenum">
              <a:rPr lang="en-GB" smtClean="0">
                <a:solidFill>
                  <a:srgbClr val="000000"/>
                </a:solidFill>
              </a:rPr>
              <a:pPr>
                <a:defRPr/>
              </a:pPr>
              <a:t>6</a:t>
            </a:fld>
            <a:endParaRPr lang="en-GB">
              <a:solidFill>
                <a:srgbClr val="000000"/>
              </a:solidFill>
            </a:endParaRPr>
          </a:p>
        </p:txBody>
      </p:sp>
    </p:spTree>
    <p:extLst>
      <p:ext uri="{BB962C8B-B14F-4D97-AF65-F5344CB8AC3E}">
        <p14:creationId xmlns:p14="http://schemas.microsoft.com/office/powerpoint/2010/main" val="827394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0" y="742950"/>
            <a:ext cx="4953000" cy="3714750"/>
          </a:xfrm>
        </p:spPr>
      </p:sp>
      <p:sp>
        <p:nvSpPr>
          <p:cNvPr id="3" name="Notes Placeholder 2"/>
          <p:cNvSpPr>
            <a:spLocks noGrp="1"/>
          </p:cNvSpPr>
          <p:nvPr>
            <p:ph type="body" idx="1"/>
          </p:nvPr>
        </p:nvSpPr>
        <p:spPr/>
        <p:txBody>
          <a:bodyPr/>
          <a:lstStyle/>
          <a:p>
            <a:r>
              <a:rPr lang="en-NZ" dirty="0"/>
              <a:t>The post-2015 sustainable development agenda is expected to be adopted by UN Member States at a summit in September 2015. By the end of 2014, the Secretary-General will produce a synthesis report bringing together the results of all the different work streams on the post-2015 development agenda to facilitate the General Assembly’s further deliberations. The report of the Open Working Group on SDGs will be among the inputs to this synthesis report.</a:t>
            </a:r>
          </a:p>
        </p:txBody>
      </p:sp>
      <p:sp>
        <p:nvSpPr>
          <p:cNvPr id="4" name="Slide Number Placeholder 3"/>
          <p:cNvSpPr>
            <a:spLocks noGrp="1"/>
          </p:cNvSpPr>
          <p:nvPr>
            <p:ph type="sldNum" sz="quarter" idx="10"/>
          </p:nvPr>
        </p:nvSpPr>
        <p:spPr/>
        <p:txBody>
          <a:bodyPr/>
          <a:lstStyle/>
          <a:p>
            <a:pPr>
              <a:defRPr/>
            </a:pPr>
            <a:fld id="{1ECBB9F5-E9DF-41F6-8286-5AC1B08E3010}" type="slidenum">
              <a:rPr lang="en-GB" smtClean="0"/>
              <a:pPr>
                <a:defRPr/>
              </a:pPr>
              <a:t>10</a:t>
            </a:fld>
            <a:endParaRPr lang="en-GB"/>
          </a:p>
        </p:txBody>
      </p:sp>
    </p:spTree>
    <p:extLst>
      <p:ext uri="{BB962C8B-B14F-4D97-AF65-F5344CB8AC3E}">
        <p14:creationId xmlns:p14="http://schemas.microsoft.com/office/powerpoint/2010/main" val="566414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48100" y="9409113"/>
            <a:ext cx="2944813" cy="495300"/>
          </a:xfrm>
          <a:prstGeom prst="rect">
            <a:avLst/>
          </a:prstGeom>
          <a:noFill/>
          <a:ln w="9525">
            <a:noFill/>
            <a:miter lim="800000"/>
            <a:headEnd/>
            <a:tailEnd/>
          </a:ln>
        </p:spPr>
        <p:txBody>
          <a:bodyPr anchor="b"/>
          <a:lstStyle/>
          <a:p>
            <a:pPr algn="r">
              <a:lnSpc>
                <a:spcPct val="100000"/>
              </a:lnSpc>
              <a:spcBef>
                <a:spcPct val="0"/>
              </a:spcBef>
              <a:buFontTx/>
              <a:buNone/>
            </a:pPr>
            <a:fld id="{2B5A30AC-7753-4422-9E87-421114F6A60D}" type="slidenum">
              <a:rPr lang="en-GB" sz="1200" b="0">
                <a:solidFill>
                  <a:schemeClr val="tx1"/>
                </a:solidFill>
                <a:latin typeface="Arial" pitchFamily="34" charset="0"/>
              </a:rPr>
              <a:pPr algn="r">
                <a:lnSpc>
                  <a:spcPct val="100000"/>
                </a:lnSpc>
                <a:spcBef>
                  <a:spcPct val="0"/>
                </a:spcBef>
                <a:buFontTx/>
                <a:buNone/>
              </a:pPr>
              <a:t>22</a:t>
            </a:fld>
            <a:endParaRPr lang="en-GB" sz="1200" b="0">
              <a:solidFill>
                <a:schemeClr val="tx1"/>
              </a:solidFill>
              <a:latin typeface="Arial" pitchFamily="34" charset="0"/>
            </a:endParaRPr>
          </a:p>
        </p:txBody>
      </p:sp>
      <p:sp>
        <p:nvSpPr>
          <p:cNvPr id="36867" name="Rectangle 7"/>
          <p:cNvSpPr txBox="1">
            <a:spLocks noGrp="1" noChangeArrowheads="1"/>
          </p:cNvSpPr>
          <p:nvPr/>
        </p:nvSpPr>
        <p:spPr bwMode="auto">
          <a:xfrm>
            <a:off x="3849688" y="9410700"/>
            <a:ext cx="2944812" cy="495300"/>
          </a:xfrm>
          <a:prstGeom prst="rect">
            <a:avLst/>
          </a:prstGeom>
          <a:noFill/>
          <a:ln w="9525">
            <a:noFill/>
            <a:miter lim="800000"/>
            <a:headEnd/>
            <a:tailEnd/>
          </a:ln>
        </p:spPr>
        <p:txBody>
          <a:bodyPr anchor="b"/>
          <a:lstStyle/>
          <a:p>
            <a:pPr algn="r" eaLnBrk="0" hangingPunct="0">
              <a:lnSpc>
                <a:spcPct val="100000"/>
              </a:lnSpc>
              <a:spcBef>
                <a:spcPct val="0"/>
              </a:spcBef>
              <a:buFontTx/>
              <a:buNone/>
            </a:pPr>
            <a:fld id="{964FC692-ED5F-4026-9E37-5A37AD723CC7}" type="slidenum">
              <a:rPr lang="en-US" sz="1200" b="0">
                <a:solidFill>
                  <a:schemeClr val="tx1"/>
                </a:solidFill>
                <a:latin typeface="Times New Roman" pitchFamily="18" charset="0"/>
              </a:rPr>
              <a:pPr algn="r" eaLnBrk="0" hangingPunct="0">
                <a:lnSpc>
                  <a:spcPct val="100000"/>
                </a:lnSpc>
                <a:spcBef>
                  <a:spcPct val="0"/>
                </a:spcBef>
                <a:buFontTx/>
                <a:buNone/>
              </a:pPr>
              <a:t>22</a:t>
            </a:fld>
            <a:endParaRPr lang="en-US" sz="1200" b="0">
              <a:solidFill>
                <a:schemeClr val="tx1"/>
              </a:solidFill>
              <a:latin typeface="Times New Roman" pitchFamily="18" charset="0"/>
            </a:endParaRPr>
          </a:p>
        </p:txBody>
      </p:sp>
      <p:sp>
        <p:nvSpPr>
          <p:cNvPr id="36868" name="Rectangle 2"/>
          <p:cNvSpPr>
            <a:spLocks noGrp="1" noRot="1" noChangeAspect="1" noChangeArrowheads="1" noTextEdit="1"/>
          </p:cNvSpPr>
          <p:nvPr>
            <p:ph type="sldImg"/>
          </p:nvPr>
        </p:nvSpPr>
        <p:spPr>
          <a:xfrm>
            <a:off x="922338" y="742950"/>
            <a:ext cx="4953000" cy="3714750"/>
          </a:xfrm>
          <a:ln/>
        </p:spPr>
      </p:sp>
      <p:sp>
        <p:nvSpPr>
          <p:cNvPr id="36869" name="Rectangle 3"/>
          <p:cNvSpPr>
            <a:spLocks noGrp="1" noChangeArrowheads="1"/>
          </p:cNvSpPr>
          <p:nvPr>
            <p:ph type="body" idx="1"/>
          </p:nvPr>
        </p:nvSpPr>
        <p:spPr>
          <a:xfrm>
            <a:off x="906463" y="4705350"/>
            <a:ext cx="4981575" cy="4457700"/>
          </a:xfrm>
          <a:noFill/>
          <a:ln/>
        </p:spPr>
        <p:txBody>
          <a:bodyPr/>
          <a:lstStyle/>
          <a:p>
            <a:pPr eaLnBrk="1" hangingPunct="1"/>
            <a:r>
              <a:rPr lang="en-US" sz="1800" smtClean="0">
                <a:latin typeface="Arial" pitchFamily="34" charset="0"/>
                <a:cs typeface="Arial" pitchFamily="34" charset="0"/>
              </a:rPr>
              <a:t>Acknowledgements are made to the support in FSM, including the key informants in Pohnpei and Kosrae, including Dr E Pretrick, Ms J Elymore, Dr E Johnson, Mr W Raynor, Ms J Timothy, Mr R Livaie, Ms P Jackson, Dr H Ismael, and Mr Nena Nena, as well as the  persons providing rare samples.   </a:t>
            </a:r>
          </a:p>
          <a:p>
            <a:pPr eaLnBrk="1" hangingPunct="1"/>
            <a:endParaRPr lang="en-US" sz="1800" smtClean="0">
              <a:latin typeface="Arial" pitchFamily="34" charset="0"/>
              <a:cs typeface="Arial" pitchFamily="34" charset="0"/>
            </a:endParaRPr>
          </a:p>
          <a:p>
            <a:pPr eaLnBrk="1" hangingPunct="1"/>
            <a:r>
              <a:rPr lang="en-US" sz="1800" smtClean="0">
                <a:latin typeface="Arial" pitchFamily="34" charset="0"/>
                <a:cs typeface="Arial" pitchFamily="34" charset="0"/>
              </a:rPr>
              <a:t>The funding agencies are also acknowledged for their financial support including the Task Force Sight and Life, Centers for Disease Control and Prevention, The Thrasher Research Fund, and the FSM National Government.    Without the support of these people and agencies, this sudy could not have been carried out.  </a:t>
            </a:r>
          </a:p>
        </p:txBody>
      </p:sp>
    </p:spTree>
    <p:extLst>
      <p:ext uri="{BB962C8B-B14F-4D97-AF65-F5344CB8AC3E}">
        <p14:creationId xmlns:p14="http://schemas.microsoft.com/office/powerpoint/2010/main" val="329956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pPr>
              <a:defRPr/>
            </a:pPr>
            <a:fld id="{1ECBB9F5-E9DF-41F6-8286-5AC1B08E3010}" type="slidenum">
              <a:rPr lang="en-GB" smtClean="0"/>
              <a:pPr>
                <a:defRPr/>
              </a:pPr>
              <a:t>32</a:t>
            </a:fld>
            <a:endParaRPr lang="en-GB"/>
          </a:p>
        </p:txBody>
      </p:sp>
    </p:spTree>
    <p:extLst>
      <p:ext uri="{BB962C8B-B14F-4D97-AF65-F5344CB8AC3E}">
        <p14:creationId xmlns:p14="http://schemas.microsoft.com/office/powerpoint/2010/main" val="534639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1"/>
      </p:bgRef>
    </p:bg>
    <p:spTree>
      <p:nvGrpSpPr>
        <p:cNvPr id="1" name=""/>
        <p:cNvGrpSpPr/>
        <p:nvPr/>
      </p:nvGrpSpPr>
      <p:grpSpPr>
        <a:xfrm>
          <a:off x="0" y="0"/>
          <a:ext cx="0" cy="0"/>
          <a:chOff x="0" y="0"/>
          <a:chExt cx="0" cy="0"/>
        </a:xfrm>
      </p:grpSpPr>
      <p:sp>
        <p:nvSpPr>
          <p:cNvPr id="5" name="Segnaposto numero diapositiva 5"/>
          <p:cNvSpPr txBox="1">
            <a:spLocks/>
          </p:cNvSpPr>
          <p:nvPr userDrawn="1"/>
        </p:nvSpPr>
        <p:spPr bwMode="auto">
          <a:xfrm>
            <a:off x="6643688" y="6143625"/>
            <a:ext cx="2133600" cy="476250"/>
          </a:xfrm>
          <a:prstGeom prst="rect">
            <a:avLst/>
          </a:prstGeom>
          <a:noFill/>
          <a:ln w="9525">
            <a:noFill/>
            <a:miter lim="800000"/>
            <a:headEnd/>
            <a:tailEnd/>
          </a:ln>
          <a:effectLst/>
        </p:spPr>
        <p:txBody>
          <a:bodyPr/>
          <a:lstStyle>
            <a:lvl1pPr>
              <a:defRPr/>
            </a:lvl1pPr>
          </a:lstStyle>
          <a:p>
            <a:pPr algn="r">
              <a:lnSpc>
                <a:spcPct val="100000"/>
              </a:lnSpc>
              <a:spcBef>
                <a:spcPct val="0"/>
              </a:spcBef>
              <a:buFontTx/>
              <a:buNone/>
              <a:defRPr/>
            </a:pPr>
            <a:endParaRPr lang="en-GB" sz="1400" b="0" dirty="0">
              <a:solidFill>
                <a:schemeClr val="tx1"/>
              </a:solidFill>
              <a:latin typeface="+mj-lt"/>
              <a:cs typeface="Arial" charset="0"/>
            </a:endParaRPr>
          </a:p>
        </p:txBody>
      </p:sp>
      <p:sp>
        <p:nvSpPr>
          <p:cNvPr id="4098" name="Rectangle 2"/>
          <p:cNvSpPr>
            <a:spLocks noGrp="1" noChangeArrowheads="1"/>
          </p:cNvSpPr>
          <p:nvPr>
            <p:ph type="ctrTitle"/>
          </p:nvPr>
        </p:nvSpPr>
        <p:spPr>
          <a:xfrm>
            <a:off x="755650" y="1196975"/>
            <a:ext cx="7772400" cy="1470025"/>
          </a:xfrm>
        </p:spPr>
        <p:txBody>
          <a:bodyPr/>
          <a:lstStyle>
            <a:lvl1pPr>
              <a:defRPr b="1">
                <a:latin typeface="Georgia" pitchFamily="18" charset="0"/>
              </a:defRPr>
            </a:lvl1pPr>
          </a:lstStyle>
          <a:p>
            <a:r>
              <a:rPr lang="en-US"/>
              <a:t>Click to edit Master title style</a:t>
            </a:r>
          </a:p>
        </p:txBody>
      </p:sp>
      <p:sp>
        <p:nvSpPr>
          <p:cNvPr id="4099" name="Rectangle 3"/>
          <p:cNvSpPr>
            <a:spLocks noGrp="1" noChangeArrowheads="1"/>
          </p:cNvSpPr>
          <p:nvPr>
            <p:ph type="subTitle" idx="1"/>
          </p:nvPr>
        </p:nvSpPr>
        <p:spPr>
          <a:xfrm>
            <a:off x="1403350" y="4221163"/>
            <a:ext cx="6400800" cy="1752600"/>
          </a:xfrm>
        </p:spPr>
        <p:txBody>
          <a:bodyPr/>
          <a:lstStyle>
            <a:lvl1pPr marL="0" indent="0" algn="ctr">
              <a:buFontTx/>
              <a:buNone/>
              <a:defRPr sz="2800" b="1"/>
            </a:lvl1pPr>
          </a:lstStyle>
          <a:p>
            <a:r>
              <a:rPr 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092CBF-6ED3-4E33-B629-DB0C45F0DED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274638"/>
            <a:ext cx="2058988" cy="5951537"/>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2" y="274638"/>
            <a:ext cx="6029325" cy="595153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9ED6D8-DB3E-4A33-A648-87653CE9A43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68313" y="1700213"/>
            <a:ext cx="4038600" cy="45259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659313" y="1700213"/>
            <a:ext cx="4038600" cy="45259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F07026-45F4-4592-82A8-60CD148E358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68313" y="1700213"/>
            <a:ext cx="8229600" cy="4525962"/>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40F151-B553-43DF-B59F-4985F5220D8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68313" y="1700213"/>
            <a:ext cx="4038600" cy="45259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59313" y="1700213"/>
            <a:ext cx="4038600" cy="4525962"/>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5A97B3-12E9-4BCE-883B-434CFF49EF2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700213"/>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9313" y="1700214"/>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9313" y="4038607"/>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ADAC8E9-81C6-48AA-9022-50823C6952F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2" y="274638"/>
            <a:ext cx="8240713" cy="5951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F607F4-04CB-49BB-8427-529B24A2DC6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38019" y="1720217"/>
            <a:ext cx="8586954" cy="668758"/>
          </a:xfrm>
        </p:spPr>
        <p:txBody>
          <a:bodyPr/>
          <a:lstStyle>
            <a:lvl1pPr algn="l">
              <a:defRPr lang="en-US" sz="3500" b="1" kern="1200" baseline="0" dirty="0">
                <a:solidFill>
                  <a:srgbClr val="006666"/>
                </a:solidFill>
                <a:latin typeface="Arial" pitchFamily="34" charset="0"/>
                <a:ea typeface="+mn-ea"/>
                <a:cs typeface="Arial" pitchFamily="34" charset="0"/>
                <a:sym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38019" y="2479676"/>
            <a:ext cx="8667963" cy="3980386"/>
          </a:xfrm>
        </p:spPr>
        <p:txBody>
          <a:bodyPr anchor="t"/>
          <a:lstStyle>
            <a:lvl1pPr>
              <a:spcBef>
                <a:spcPts val="656"/>
              </a:spcBef>
              <a:spcAft>
                <a:spcPts val="328"/>
              </a:spcAft>
              <a:buClr>
                <a:srgbClr val="CC6600"/>
              </a:buClr>
              <a:buSzPct val="140000"/>
              <a:buFont typeface="Arial" pitchFamily="34" charset="0"/>
              <a:buChar char="•"/>
              <a:defRPr lang="en-US" sz="2000" b="1" kern="1200" baseline="0" dirty="0" smtClean="0">
                <a:solidFill>
                  <a:srgbClr val="CC6600"/>
                </a:solidFill>
                <a:latin typeface="Arial" pitchFamily="34" charset="0"/>
                <a:ea typeface="+mn-ea"/>
                <a:cs typeface="Arial" pitchFamily="34" charset="0"/>
                <a:sym typeface="Gill Sans"/>
              </a:defRPr>
            </a:lvl1pPr>
            <a:lvl2pPr>
              <a:spcBef>
                <a:spcPts val="656"/>
              </a:spcBef>
              <a:buClr>
                <a:srgbClr val="094851"/>
              </a:buClr>
              <a:buSzPct val="140000"/>
              <a:buFont typeface="Arial" pitchFamily="34" charset="0"/>
              <a:buChar char="•"/>
              <a:defRPr lang="en-US" sz="1700" b="1" kern="1200" baseline="0" dirty="0" smtClean="0">
                <a:solidFill>
                  <a:srgbClr val="006666"/>
                </a:solidFill>
                <a:latin typeface="Arial" pitchFamily="34" charset="0"/>
                <a:ea typeface="+mn-ea"/>
                <a:cs typeface="Arial" pitchFamily="34" charset="0"/>
                <a:sym typeface="Gill Sans"/>
              </a:defRPr>
            </a:lvl2pPr>
            <a:lvl3pPr>
              <a:spcBef>
                <a:spcPts val="656"/>
              </a:spcBef>
              <a:buClr>
                <a:srgbClr val="094851"/>
              </a:buClr>
              <a:buSzPct val="140000"/>
              <a:buFont typeface="Arial" pitchFamily="34" charset="0"/>
              <a:buChar char="•"/>
              <a:defRPr lang="en-US" sz="1700" b="1" kern="1200" dirty="0" smtClean="0">
                <a:solidFill>
                  <a:srgbClr val="006666"/>
                </a:solidFill>
                <a:latin typeface="Arial" pitchFamily="34" charset="0"/>
                <a:ea typeface="+mn-ea"/>
                <a:cs typeface="Arial" pitchFamily="34" charset="0"/>
                <a:sym typeface="Gill Sans"/>
              </a:defRPr>
            </a:lvl3pPr>
            <a:lvl4pPr>
              <a:spcBef>
                <a:spcPts val="656"/>
              </a:spcBef>
              <a:buClr>
                <a:srgbClr val="094851"/>
              </a:buClr>
              <a:buSzPct val="140000"/>
              <a:buFont typeface="Arial" pitchFamily="34" charset="0"/>
              <a:buChar char="•"/>
              <a:defRPr lang="en-US" sz="1700" b="1" kern="1200" dirty="0" smtClean="0">
                <a:solidFill>
                  <a:srgbClr val="006666"/>
                </a:solidFill>
                <a:latin typeface="Arial" pitchFamily="34" charset="0"/>
                <a:ea typeface="+mn-ea"/>
                <a:cs typeface="Arial" pitchFamily="34" charset="0"/>
                <a:sym typeface="Gill Sans"/>
              </a:defRPr>
            </a:lvl4pPr>
            <a:lvl5pPr>
              <a:spcBef>
                <a:spcPts val="656"/>
              </a:spcBef>
              <a:buClr>
                <a:srgbClr val="094851"/>
              </a:buClr>
              <a:buSzPct val="140000"/>
              <a:buFont typeface="Arial" pitchFamily="34" charset="0"/>
              <a:buChar char="•"/>
              <a:defRPr lang="en-US" sz="1700" b="1" kern="1200" dirty="0" smtClean="0">
                <a:solidFill>
                  <a:srgbClr val="006666"/>
                </a:solidFill>
                <a:latin typeface="Arial" pitchFamily="34" charset="0"/>
                <a:ea typeface="+mn-ea"/>
                <a:cs typeface="Arial" pitchFamily="34" charset="0"/>
                <a:sym typeface="Gill Sans"/>
              </a:defRPr>
            </a:lvl5pPr>
          </a:lstStyle>
          <a:p>
            <a:pPr lvl="0"/>
            <a:r>
              <a:rPr lang="en-US" dirty="0" smtClean="0">
                <a:sym typeface="Gill Sans"/>
              </a:rPr>
              <a:t>Click to edit Master text styles</a:t>
            </a:r>
          </a:p>
          <a:p>
            <a:pPr lvl="1"/>
            <a:r>
              <a:rPr lang="en-US" dirty="0" smtClean="0">
                <a:sym typeface="Gill Sans"/>
              </a:rPr>
              <a:t>Second level</a:t>
            </a:r>
          </a:p>
          <a:p>
            <a:pPr lvl="2"/>
            <a:r>
              <a:rPr lang="en-US" dirty="0" smtClean="0">
                <a:sym typeface="Gill Sans"/>
              </a:rPr>
              <a:t>Third level</a:t>
            </a:r>
          </a:p>
          <a:p>
            <a:pPr lvl="3"/>
            <a:r>
              <a:rPr lang="en-US" dirty="0" smtClean="0">
                <a:sym typeface="Gill Sans"/>
              </a:rPr>
              <a:t>Fourth level</a:t>
            </a:r>
          </a:p>
          <a:p>
            <a:pPr lvl="4"/>
            <a:r>
              <a:rPr lang="en-US" dirty="0" smtClean="0">
                <a:sym typeface="Gill Sans"/>
              </a:rPr>
              <a:t>Fifth level</a:t>
            </a:r>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5822" y="1622244"/>
            <a:ext cx="4038600" cy="3394075"/>
          </a:xfrm>
          <a:prstGeom prst="rect">
            <a:avLst/>
          </a:prstGeom>
        </p:spPr>
        <p:txBody>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40739" y="1622244"/>
            <a:ext cx="4038600" cy="3394075"/>
          </a:xfrm>
          <a:prstGeom prst="rect">
            <a:avLst/>
          </a:prstGeom>
        </p:spPr>
        <p:txBody>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1"/>
          <p:cNvSpPr>
            <a:spLocks noGrp="1"/>
          </p:cNvSpPr>
          <p:nvPr>
            <p:ph type="title"/>
          </p:nvPr>
        </p:nvSpPr>
        <p:spPr>
          <a:xfrm>
            <a:off x="236053" y="113164"/>
            <a:ext cx="8229600" cy="1384785"/>
          </a:xfrm>
          <a:prstGeom prst="rect">
            <a:avLst/>
          </a:prstGeom>
        </p:spPr>
        <p:txBody>
          <a:bodyPr/>
          <a:lstStyle>
            <a:lvl1pPr algn="l">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256384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755650" y="1196975"/>
            <a:ext cx="7772400" cy="1470025"/>
          </a:xfrm>
        </p:spPr>
        <p:txBody>
          <a:bodyPr/>
          <a:lstStyle>
            <a:lvl1pPr>
              <a:defRPr b="1">
                <a:latin typeface="Georgia" pitchFamily="18" charset="0"/>
              </a:defRPr>
            </a:lvl1pPr>
          </a:lstStyle>
          <a:p>
            <a:r>
              <a:rPr lang="en-US"/>
              <a:t>Click to edit Master title style</a:t>
            </a:r>
          </a:p>
        </p:txBody>
      </p:sp>
      <p:sp>
        <p:nvSpPr>
          <p:cNvPr id="4099" name="Rectangle 3"/>
          <p:cNvSpPr>
            <a:spLocks noGrp="1" noChangeArrowheads="1"/>
          </p:cNvSpPr>
          <p:nvPr>
            <p:ph type="subTitle" idx="1"/>
          </p:nvPr>
        </p:nvSpPr>
        <p:spPr>
          <a:xfrm>
            <a:off x="1403350" y="4221163"/>
            <a:ext cx="6400800" cy="1752600"/>
          </a:xfrm>
        </p:spPr>
        <p:txBody>
          <a:bodyPr/>
          <a:lstStyle>
            <a:lvl1pPr marL="0" indent="0" algn="ctr">
              <a:buFontTx/>
              <a:buNone/>
              <a:defRPr sz="2800" b="1"/>
            </a:lvl1pPr>
          </a:lstStyle>
          <a:p>
            <a:r>
              <a:rPr 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bg>
      <p:bgRef idx="1001">
        <a:schemeClr val="bg1"/>
      </p:bgRef>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6855A3-6C43-4F9E-B25B-2BA2779A294E}"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5" name="Segnaposto numero diapositiva 5"/>
          <p:cNvSpPr txBox="1">
            <a:spLocks/>
          </p:cNvSpPr>
          <p:nvPr userDrawn="1"/>
        </p:nvSpPr>
        <p:spPr bwMode="auto">
          <a:xfrm>
            <a:off x="6643688" y="6143625"/>
            <a:ext cx="2133600" cy="476250"/>
          </a:xfrm>
          <a:prstGeom prst="rect">
            <a:avLst/>
          </a:prstGeom>
          <a:noFill/>
          <a:ln w="9525">
            <a:noFill/>
            <a:miter lim="800000"/>
            <a:headEnd/>
            <a:tailEnd/>
          </a:ln>
          <a:effectLst/>
        </p:spPr>
        <p:txBody>
          <a:bodyPr/>
          <a:lstStyle>
            <a:lvl1pPr>
              <a:defRPr/>
            </a:lvl1pPr>
          </a:lstStyle>
          <a:p>
            <a:pPr algn="r">
              <a:lnSpc>
                <a:spcPct val="100000"/>
              </a:lnSpc>
              <a:spcBef>
                <a:spcPct val="0"/>
              </a:spcBef>
              <a:buFontTx/>
              <a:buNone/>
              <a:defRPr/>
            </a:pPr>
            <a:endParaRPr lang="en-GB" sz="1400" b="0" dirty="0">
              <a:solidFill>
                <a:srgbClr val="000000"/>
              </a:solidFill>
              <a:latin typeface="Arial"/>
              <a:cs typeface="Arial" charset="0"/>
            </a:endParaRPr>
          </a:p>
        </p:txBody>
      </p:sp>
      <p:sp>
        <p:nvSpPr>
          <p:cNvPr id="4098" name="Rectangle 2"/>
          <p:cNvSpPr>
            <a:spLocks noGrp="1" noChangeArrowheads="1"/>
          </p:cNvSpPr>
          <p:nvPr>
            <p:ph type="ctrTitle"/>
          </p:nvPr>
        </p:nvSpPr>
        <p:spPr>
          <a:xfrm>
            <a:off x="755650" y="1196975"/>
            <a:ext cx="7772400" cy="1470025"/>
          </a:xfrm>
        </p:spPr>
        <p:txBody>
          <a:bodyPr/>
          <a:lstStyle>
            <a:lvl1pPr>
              <a:defRPr b="1">
                <a:latin typeface="Georgia" pitchFamily="18" charset="0"/>
              </a:defRPr>
            </a:lvl1pPr>
          </a:lstStyle>
          <a:p>
            <a:r>
              <a:rPr lang="en-US"/>
              <a:t>Click to edit Master title style</a:t>
            </a:r>
          </a:p>
        </p:txBody>
      </p:sp>
      <p:sp>
        <p:nvSpPr>
          <p:cNvPr id="4099" name="Rectangle 3"/>
          <p:cNvSpPr>
            <a:spLocks noGrp="1" noChangeArrowheads="1"/>
          </p:cNvSpPr>
          <p:nvPr>
            <p:ph type="subTitle" idx="1"/>
          </p:nvPr>
        </p:nvSpPr>
        <p:spPr>
          <a:xfrm>
            <a:off x="1403350" y="4221163"/>
            <a:ext cx="6400800" cy="1752600"/>
          </a:xfrm>
        </p:spPr>
        <p:txBody>
          <a:bodyPr/>
          <a:lstStyle>
            <a:lvl1pPr marL="0" indent="0" algn="ctr">
              <a:buFontTx/>
              <a:buNone/>
              <a:defRPr sz="2800" b="1"/>
            </a:lvl1pPr>
          </a:lstStyle>
          <a:p>
            <a:r>
              <a:rPr 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61444921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6855A3-6C43-4F9E-B25B-2BA2779A29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3370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6"/>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BD75E3-7483-41A0-A57B-6227F94A38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730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68313" y="17002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59313" y="17002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946A2C-F3E4-4278-8E6A-6FBA695F92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8880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5EA6DE-A561-49FC-B042-A0F51BCB68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565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6B885A-FC08-49BB-B717-BC3122E5A8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3661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D256F4-69FE-4955-B2FF-C219715196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6185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6BCBA8-44CB-4C61-8A96-7D468285ED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185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6D3329-F53B-499F-9991-37F17C79BE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71161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092CBF-6ED3-4E33-B629-DB0C45F0DE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3079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1"/>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16"/>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BD75E3-7483-41A0-A57B-6227F94A38DD}"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274638"/>
            <a:ext cx="2058988" cy="5951537"/>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2" y="274638"/>
            <a:ext cx="6029325" cy="595153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9ED6D8-DB3E-4A33-A648-87653CE9A4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397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68313" y="1700213"/>
            <a:ext cx="4038600" cy="45259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659313" y="1700213"/>
            <a:ext cx="4038600" cy="45259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4F07026-45F4-4592-82A8-60CD148E35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309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reserve="1">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468313" y="1700213"/>
            <a:ext cx="8229600" cy="4525962"/>
          </a:xfrm>
        </p:spPr>
        <p:txBody>
          <a:bodyPr/>
          <a:lstStyle/>
          <a:p>
            <a:pPr lvl="0"/>
            <a:endParaRPr lang="it-IT"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0F151-B553-43DF-B59F-4985F5220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1984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68313" y="1700213"/>
            <a:ext cx="4038600" cy="452596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59313" y="1700213"/>
            <a:ext cx="4038600" cy="4525962"/>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5A97B3-12E9-4BCE-883B-434CFF49EF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93204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700213"/>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9313" y="1700214"/>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9313" y="4038607"/>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ADAC8E9-81C6-48AA-9022-50823C695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3092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2" y="274638"/>
            <a:ext cx="8240713" cy="59515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1F607F4-04CB-49BB-8427-529B24A2DC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08841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019" y="1720217"/>
            <a:ext cx="8586954" cy="668758"/>
          </a:xfrm>
        </p:spPr>
        <p:txBody>
          <a:bodyPr/>
          <a:lstStyle>
            <a:lvl1pPr algn="l">
              <a:defRPr lang="en-US" sz="3500" b="1" kern="1200" baseline="0" dirty="0">
                <a:solidFill>
                  <a:srgbClr val="006666"/>
                </a:solidFill>
                <a:latin typeface="Arial" pitchFamily="34" charset="0"/>
                <a:ea typeface="+mn-ea"/>
                <a:cs typeface="Arial" pitchFamily="34" charset="0"/>
                <a:sym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38019" y="2479676"/>
            <a:ext cx="8667963" cy="3980386"/>
          </a:xfrm>
        </p:spPr>
        <p:txBody>
          <a:bodyPr anchor="t"/>
          <a:lstStyle>
            <a:lvl1pPr>
              <a:spcBef>
                <a:spcPts val="656"/>
              </a:spcBef>
              <a:spcAft>
                <a:spcPts val="328"/>
              </a:spcAft>
              <a:buClr>
                <a:srgbClr val="CC6600"/>
              </a:buClr>
              <a:buSzPct val="140000"/>
              <a:buFont typeface="Arial" pitchFamily="34" charset="0"/>
              <a:buChar char="•"/>
              <a:defRPr lang="en-US" sz="2000" b="1" kern="1200" baseline="0" dirty="0" smtClean="0">
                <a:solidFill>
                  <a:srgbClr val="CC6600"/>
                </a:solidFill>
                <a:latin typeface="Arial" pitchFamily="34" charset="0"/>
                <a:ea typeface="+mn-ea"/>
                <a:cs typeface="Arial" pitchFamily="34" charset="0"/>
                <a:sym typeface="Gill Sans"/>
              </a:defRPr>
            </a:lvl1pPr>
            <a:lvl2pPr>
              <a:spcBef>
                <a:spcPts val="656"/>
              </a:spcBef>
              <a:buClr>
                <a:srgbClr val="094851"/>
              </a:buClr>
              <a:buSzPct val="140000"/>
              <a:buFont typeface="Arial" pitchFamily="34" charset="0"/>
              <a:buChar char="•"/>
              <a:defRPr lang="en-US" sz="1700" b="1" kern="1200" baseline="0" dirty="0" smtClean="0">
                <a:solidFill>
                  <a:srgbClr val="006666"/>
                </a:solidFill>
                <a:latin typeface="Arial" pitchFamily="34" charset="0"/>
                <a:ea typeface="+mn-ea"/>
                <a:cs typeface="Arial" pitchFamily="34" charset="0"/>
                <a:sym typeface="Gill Sans"/>
              </a:defRPr>
            </a:lvl2pPr>
            <a:lvl3pPr>
              <a:spcBef>
                <a:spcPts val="656"/>
              </a:spcBef>
              <a:buClr>
                <a:srgbClr val="094851"/>
              </a:buClr>
              <a:buSzPct val="140000"/>
              <a:buFont typeface="Arial" pitchFamily="34" charset="0"/>
              <a:buChar char="•"/>
              <a:defRPr lang="en-US" sz="1700" b="1" kern="1200" dirty="0" smtClean="0">
                <a:solidFill>
                  <a:srgbClr val="006666"/>
                </a:solidFill>
                <a:latin typeface="Arial" pitchFamily="34" charset="0"/>
                <a:ea typeface="+mn-ea"/>
                <a:cs typeface="Arial" pitchFamily="34" charset="0"/>
                <a:sym typeface="Gill Sans"/>
              </a:defRPr>
            </a:lvl3pPr>
            <a:lvl4pPr>
              <a:spcBef>
                <a:spcPts val="656"/>
              </a:spcBef>
              <a:buClr>
                <a:srgbClr val="094851"/>
              </a:buClr>
              <a:buSzPct val="140000"/>
              <a:buFont typeface="Arial" pitchFamily="34" charset="0"/>
              <a:buChar char="•"/>
              <a:defRPr lang="en-US" sz="1700" b="1" kern="1200" dirty="0" smtClean="0">
                <a:solidFill>
                  <a:srgbClr val="006666"/>
                </a:solidFill>
                <a:latin typeface="Arial" pitchFamily="34" charset="0"/>
                <a:ea typeface="+mn-ea"/>
                <a:cs typeface="Arial" pitchFamily="34" charset="0"/>
                <a:sym typeface="Gill Sans"/>
              </a:defRPr>
            </a:lvl4pPr>
            <a:lvl5pPr>
              <a:spcBef>
                <a:spcPts val="656"/>
              </a:spcBef>
              <a:buClr>
                <a:srgbClr val="094851"/>
              </a:buClr>
              <a:buSzPct val="140000"/>
              <a:buFont typeface="Arial" pitchFamily="34" charset="0"/>
              <a:buChar char="•"/>
              <a:defRPr lang="en-US" sz="1700" b="1" kern="1200" dirty="0" smtClean="0">
                <a:solidFill>
                  <a:srgbClr val="006666"/>
                </a:solidFill>
                <a:latin typeface="Arial" pitchFamily="34" charset="0"/>
                <a:ea typeface="+mn-ea"/>
                <a:cs typeface="Arial" pitchFamily="34" charset="0"/>
                <a:sym typeface="Gill Sans"/>
              </a:defRPr>
            </a:lvl5pPr>
          </a:lstStyle>
          <a:p>
            <a:pPr lvl="0"/>
            <a:r>
              <a:rPr lang="en-US" dirty="0" smtClean="0">
                <a:sym typeface="Gill Sans"/>
              </a:rPr>
              <a:t>Click to edit Master text styles</a:t>
            </a:r>
          </a:p>
          <a:p>
            <a:pPr lvl="1"/>
            <a:r>
              <a:rPr lang="en-US" dirty="0" smtClean="0">
                <a:sym typeface="Gill Sans"/>
              </a:rPr>
              <a:t>Second level</a:t>
            </a:r>
          </a:p>
          <a:p>
            <a:pPr lvl="2"/>
            <a:r>
              <a:rPr lang="en-US" dirty="0" smtClean="0">
                <a:sym typeface="Gill Sans"/>
              </a:rPr>
              <a:t>Third level</a:t>
            </a:r>
          </a:p>
          <a:p>
            <a:pPr lvl="3"/>
            <a:r>
              <a:rPr lang="en-US" dirty="0" smtClean="0">
                <a:sym typeface="Gill Sans"/>
              </a:rPr>
              <a:t>Fourth level</a:t>
            </a:r>
          </a:p>
          <a:p>
            <a:pPr lvl="4"/>
            <a:r>
              <a:rPr lang="en-US" dirty="0" smtClean="0">
                <a:sym typeface="Gill Sans"/>
              </a:rPr>
              <a:t>Fifth level</a:t>
            </a:r>
          </a:p>
        </p:txBody>
      </p:sp>
    </p:spTree>
    <p:extLst>
      <p:ext uri="{BB962C8B-B14F-4D97-AF65-F5344CB8AC3E}">
        <p14:creationId xmlns:p14="http://schemas.microsoft.com/office/powerpoint/2010/main" val="285442124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68313" y="17002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59313" y="17002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946A2C-F3E4-4278-8E6A-6FBA695F92F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5EA6DE-A561-49FC-B042-A0F51BCB68E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6B885A-FC08-49BB-B717-BC3122E5A8B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D256F4-69FE-4955-B2FF-C219715196F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6BCBA8-44CB-4C61-8A96-7D468285ED7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6D3329-F53B-499F-9991-37F17C79BEE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1.jpe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68313" y="1700213"/>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j-lt"/>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j-lt"/>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mj-lt"/>
                <a:cs typeface="Arial" charset="0"/>
              </a:defRPr>
            </a:lvl1pPr>
          </a:lstStyle>
          <a:p>
            <a:pPr>
              <a:defRPr/>
            </a:pPr>
            <a:fld id="{2CBBE4C2-CE1D-4ACD-9434-9049E1C4DE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5"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96" r:id="rId17"/>
    <p:sldLayoutId id="2147483940" r:id="rId18"/>
  </p:sldLayoutIdLst>
  <p:txStyles>
    <p:titleStyle>
      <a:lvl1pPr algn="ctr" rtl="0" eaLnBrk="0" fontAlgn="base" hangingPunct="0">
        <a:spcBef>
          <a:spcPct val="0"/>
        </a:spcBef>
        <a:spcAft>
          <a:spcPct val="0"/>
        </a:spcAft>
        <a:defRPr sz="4400">
          <a:solidFill>
            <a:srgbClr val="006666"/>
          </a:solidFill>
          <a:latin typeface="+mj-lt"/>
          <a:ea typeface="+mj-ea"/>
          <a:cs typeface="+mj-cs"/>
        </a:defRPr>
      </a:lvl1pPr>
      <a:lvl2pPr algn="ctr" rtl="0" eaLnBrk="0" fontAlgn="base" hangingPunct="0">
        <a:spcBef>
          <a:spcPct val="0"/>
        </a:spcBef>
        <a:spcAft>
          <a:spcPct val="0"/>
        </a:spcAft>
        <a:defRPr sz="4400">
          <a:solidFill>
            <a:srgbClr val="006666"/>
          </a:solidFill>
          <a:latin typeface="Arial" charset="0"/>
          <a:cs typeface="Arial" charset="0"/>
        </a:defRPr>
      </a:lvl2pPr>
      <a:lvl3pPr algn="ctr" rtl="0" eaLnBrk="0" fontAlgn="base" hangingPunct="0">
        <a:spcBef>
          <a:spcPct val="0"/>
        </a:spcBef>
        <a:spcAft>
          <a:spcPct val="0"/>
        </a:spcAft>
        <a:defRPr sz="4400">
          <a:solidFill>
            <a:srgbClr val="006666"/>
          </a:solidFill>
          <a:latin typeface="Arial" charset="0"/>
          <a:cs typeface="Arial" charset="0"/>
        </a:defRPr>
      </a:lvl3pPr>
      <a:lvl4pPr algn="ctr" rtl="0" eaLnBrk="0" fontAlgn="base" hangingPunct="0">
        <a:spcBef>
          <a:spcPct val="0"/>
        </a:spcBef>
        <a:spcAft>
          <a:spcPct val="0"/>
        </a:spcAft>
        <a:defRPr sz="4400">
          <a:solidFill>
            <a:srgbClr val="006666"/>
          </a:solidFill>
          <a:latin typeface="Arial" charset="0"/>
          <a:cs typeface="Arial" charset="0"/>
        </a:defRPr>
      </a:lvl4pPr>
      <a:lvl5pPr algn="ctr" rtl="0" eaLnBrk="0" fontAlgn="base" hangingPunct="0">
        <a:spcBef>
          <a:spcPct val="0"/>
        </a:spcBef>
        <a:spcAft>
          <a:spcPct val="0"/>
        </a:spcAft>
        <a:defRPr sz="4400">
          <a:solidFill>
            <a:srgbClr val="006666"/>
          </a:solidFill>
          <a:latin typeface="Arial" charset="0"/>
          <a:cs typeface="Arial" charset="0"/>
        </a:defRPr>
      </a:lvl5pPr>
      <a:lvl6pPr marL="457200" algn="ctr" rtl="0" fontAlgn="base">
        <a:spcBef>
          <a:spcPct val="0"/>
        </a:spcBef>
        <a:spcAft>
          <a:spcPct val="0"/>
        </a:spcAft>
        <a:defRPr sz="4400">
          <a:solidFill>
            <a:srgbClr val="006666"/>
          </a:solidFill>
          <a:latin typeface="Arial" charset="0"/>
          <a:cs typeface="Arial" charset="0"/>
        </a:defRPr>
      </a:lvl6pPr>
      <a:lvl7pPr marL="914400" algn="ctr" rtl="0" fontAlgn="base">
        <a:spcBef>
          <a:spcPct val="0"/>
        </a:spcBef>
        <a:spcAft>
          <a:spcPct val="0"/>
        </a:spcAft>
        <a:defRPr sz="4400">
          <a:solidFill>
            <a:srgbClr val="006666"/>
          </a:solidFill>
          <a:latin typeface="Arial" charset="0"/>
          <a:cs typeface="Arial" charset="0"/>
        </a:defRPr>
      </a:lvl7pPr>
      <a:lvl8pPr marL="1371600" algn="ctr" rtl="0" fontAlgn="base">
        <a:spcBef>
          <a:spcPct val="0"/>
        </a:spcBef>
        <a:spcAft>
          <a:spcPct val="0"/>
        </a:spcAft>
        <a:defRPr sz="4400">
          <a:solidFill>
            <a:srgbClr val="006666"/>
          </a:solidFill>
          <a:latin typeface="Arial" charset="0"/>
          <a:cs typeface="Arial" charset="0"/>
        </a:defRPr>
      </a:lvl8pPr>
      <a:lvl9pPr marL="1828800" algn="ctr" rtl="0" fontAlgn="base">
        <a:spcBef>
          <a:spcPct val="0"/>
        </a:spcBef>
        <a:spcAft>
          <a:spcPct val="0"/>
        </a:spcAft>
        <a:defRPr sz="4400">
          <a:solidFill>
            <a:srgbClr val="006666"/>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rgbClr val="006666"/>
          </a:solidFill>
          <a:latin typeface="+mn-lt"/>
          <a:ea typeface="+mn-ea"/>
          <a:cs typeface="+mn-cs"/>
        </a:defRPr>
      </a:lvl1pPr>
      <a:lvl2pPr marL="742950" indent="-285750" algn="l" rtl="0" eaLnBrk="0" fontAlgn="base" hangingPunct="0">
        <a:spcBef>
          <a:spcPct val="20000"/>
        </a:spcBef>
        <a:spcAft>
          <a:spcPct val="0"/>
        </a:spcAft>
        <a:buChar char="–"/>
        <a:defRPr sz="2800">
          <a:solidFill>
            <a:srgbClr val="006666"/>
          </a:solidFill>
          <a:latin typeface="+mn-lt"/>
          <a:cs typeface="+mn-cs"/>
        </a:defRPr>
      </a:lvl2pPr>
      <a:lvl3pPr marL="1143000" indent="-228600" algn="l" rtl="0" eaLnBrk="0" fontAlgn="base" hangingPunct="0">
        <a:spcBef>
          <a:spcPct val="20000"/>
        </a:spcBef>
        <a:spcAft>
          <a:spcPct val="0"/>
        </a:spcAft>
        <a:buChar char="•"/>
        <a:defRPr sz="2400">
          <a:solidFill>
            <a:srgbClr val="006666"/>
          </a:solidFill>
          <a:latin typeface="+mn-lt"/>
          <a:cs typeface="+mn-cs"/>
        </a:defRPr>
      </a:lvl3pPr>
      <a:lvl4pPr marL="1600200" indent="-228600" algn="l" rtl="0" eaLnBrk="0" fontAlgn="base" hangingPunct="0">
        <a:spcBef>
          <a:spcPct val="20000"/>
        </a:spcBef>
        <a:spcAft>
          <a:spcPct val="0"/>
        </a:spcAft>
        <a:buChar char="–"/>
        <a:defRPr sz="2000">
          <a:solidFill>
            <a:srgbClr val="006666"/>
          </a:solidFill>
          <a:latin typeface="+mn-lt"/>
          <a:cs typeface="+mn-cs"/>
        </a:defRPr>
      </a:lvl4pPr>
      <a:lvl5pPr marL="2057400" indent="-228600" algn="l" rtl="0" eaLnBrk="0" fontAlgn="base" hangingPunct="0">
        <a:spcBef>
          <a:spcPct val="20000"/>
        </a:spcBef>
        <a:spcAft>
          <a:spcPct val="0"/>
        </a:spcAft>
        <a:buChar char="»"/>
        <a:defRPr sz="2000">
          <a:solidFill>
            <a:srgbClr val="006666"/>
          </a:solidFill>
          <a:latin typeface="+mn-lt"/>
          <a:cs typeface="+mn-cs"/>
        </a:defRPr>
      </a:lvl5pPr>
      <a:lvl6pPr marL="2514600" indent="-228600" algn="l" rtl="0" fontAlgn="base">
        <a:spcBef>
          <a:spcPct val="20000"/>
        </a:spcBef>
        <a:spcAft>
          <a:spcPct val="0"/>
        </a:spcAft>
        <a:buChar char="»"/>
        <a:defRPr sz="2000">
          <a:solidFill>
            <a:srgbClr val="006666"/>
          </a:solidFill>
          <a:latin typeface="+mn-lt"/>
          <a:cs typeface="+mn-cs"/>
        </a:defRPr>
      </a:lvl6pPr>
      <a:lvl7pPr marL="2971800" indent="-228600" algn="l" rtl="0" fontAlgn="base">
        <a:spcBef>
          <a:spcPct val="20000"/>
        </a:spcBef>
        <a:spcAft>
          <a:spcPct val="0"/>
        </a:spcAft>
        <a:buChar char="»"/>
        <a:defRPr sz="2000">
          <a:solidFill>
            <a:srgbClr val="006666"/>
          </a:solidFill>
          <a:latin typeface="+mn-lt"/>
          <a:cs typeface="+mn-cs"/>
        </a:defRPr>
      </a:lvl7pPr>
      <a:lvl8pPr marL="3429000" indent="-228600" algn="l" rtl="0" fontAlgn="base">
        <a:spcBef>
          <a:spcPct val="20000"/>
        </a:spcBef>
        <a:spcAft>
          <a:spcPct val="0"/>
        </a:spcAft>
        <a:buChar char="»"/>
        <a:defRPr sz="2000">
          <a:solidFill>
            <a:srgbClr val="006666"/>
          </a:solidFill>
          <a:latin typeface="+mn-lt"/>
          <a:cs typeface="+mn-cs"/>
        </a:defRPr>
      </a:lvl8pPr>
      <a:lvl9pPr marL="3886200" indent="-228600" algn="l" rtl="0" fontAlgn="base">
        <a:spcBef>
          <a:spcPct val="20000"/>
        </a:spcBef>
        <a:spcAft>
          <a:spcPct val="0"/>
        </a:spcAft>
        <a:buChar char="»"/>
        <a:defRPr sz="2000">
          <a:solidFill>
            <a:srgbClr val="006666"/>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68313" y="1700213"/>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j-lt"/>
                <a:cs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j-lt"/>
                <a:cs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mj-lt"/>
                <a:cs typeface="Arial" charset="0"/>
              </a:defRPr>
            </a:lvl1pPr>
          </a:lstStyle>
          <a:p>
            <a:pPr>
              <a:defRPr/>
            </a:pPr>
            <a:fld id="{2CBBE4C2-CE1D-4ACD-9434-9049E1C4DE9F}"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15" r:id="rId1"/>
  </p:sldLayoutIdLst>
  <p:txStyles>
    <p:titleStyle>
      <a:lvl1pPr algn="ctr" rtl="0" eaLnBrk="0" fontAlgn="base" hangingPunct="0">
        <a:spcBef>
          <a:spcPct val="0"/>
        </a:spcBef>
        <a:spcAft>
          <a:spcPct val="0"/>
        </a:spcAft>
        <a:defRPr sz="4400">
          <a:solidFill>
            <a:srgbClr val="006666"/>
          </a:solidFill>
          <a:latin typeface="+mj-lt"/>
          <a:ea typeface="+mj-ea"/>
          <a:cs typeface="+mj-cs"/>
        </a:defRPr>
      </a:lvl1pPr>
      <a:lvl2pPr algn="ctr" rtl="0" eaLnBrk="0" fontAlgn="base" hangingPunct="0">
        <a:spcBef>
          <a:spcPct val="0"/>
        </a:spcBef>
        <a:spcAft>
          <a:spcPct val="0"/>
        </a:spcAft>
        <a:defRPr sz="4400">
          <a:solidFill>
            <a:srgbClr val="006666"/>
          </a:solidFill>
          <a:latin typeface="Arial" charset="0"/>
          <a:cs typeface="Arial" charset="0"/>
        </a:defRPr>
      </a:lvl2pPr>
      <a:lvl3pPr algn="ctr" rtl="0" eaLnBrk="0" fontAlgn="base" hangingPunct="0">
        <a:spcBef>
          <a:spcPct val="0"/>
        </a:spcBef>
        <a:spcAft>
          <a:spcPct val="0"/>
        </a:spcAft>
        <a:defRPr sz="4400">
          <a:solidFill>
            <a:srgbClr val="006666"/>
          </a:solidFill>
          <a:latin typeface="Arial" charset="0"/>
          <a:cs typeface="Arial" charset="0"/>
        </a:defRPr>
      </a:lvl3pPr>
      <a:lvl4pPr algn="ctr" rtl="0" eaLnBrk="0" fontAlgn="base" hangingPunct="0">
        <a:spcBef>
          <a:spcPct val="0"/>
        </a:spcBef>
        <a:spcAft>
          <a:spcPct val="0"/>
        </a:spcAft>
        <a:defRPr sz="4400">
          <a:solidFill>
            <a:srgbClr val="006666"/>
          </a:solidFill>
          <a:latin typeface="Arial" charset="0"/>
          <a:cs typeface="Arial" charset="0"/>
        </a:defRPr>
      </a:lvl4pPr>
      <a:lvl5pPr algn="ctr" rtl="0" eaLnBrk="0" fontAlgn="base" hangingPunct="0">
        <a:spcBef>
          <a:spcPct val="0"/>
        </a:spcBef>
        <a:spcAft>
          <a:spcPct val="0"/>
        </a:spcAft>
        <a:defRPr sz="4400">
          <a:solidFill>
            <a:srgbClr val="006666"/>
          </a:solidFill>
          <a:latin typeface="Arial" charset="0"/>
          <a:cs typeface="Arial" charset="0"/>
        </a:defRPr>
      </a:lvl5pPr>
      <a:lvl6pPr marL="457200" algn="ctr" rtl="0" fontAlgn="base">
        <a:spcBef>
          <a:spcPct val="0"/>
        </a:spcBef>
        <a:spcAft>
          <a:spcPct val="0"/>
        </a:spcAft>
        <a:defRPr sz="4400">
          <a:solidFill>
            <a:srgbClr val="006666"/>
          </a:solidFill>
          <a:latin typeface="Arial" charset="0"/>
          <a:cs typeface="Arial" charset="0"/>
        </a:defRPr>
      </a:lvl6pPr>
      <a:lvl7pPr marL="914400" algn="ctr" rtl="0" fontAlgn="base">
        <a:spcBef>
          <a:spcPct val="0"/>
        </a:spcBef>
        <a:spcAft>
          <a:spcPct val="0"/>
        </a:spcAft>
        <a:defRPr sz="4400">
          <a:solidFill>
            <a:srgbClr val="006666"/>
          </a:solidFill>
          <a:latin typeface="Arial" charset="0"/>
          <a:cs typeface="Arial" charset="0"/>
        </a:defRPr>
      </a:lvl7pPr>
      <a:lvl8pPr marL="1371600" algn="ctr" rtl="0" fontAlgn="base">
        <a:spcBef>
          <a:spcPct val="0"/>
        </a:spcBef>
        <a:spcAft>
          <a:spcPct val="0"/>
        </a:spcAft>
        <a:defRPr sz="4400">
          <a:solidFill>
            <a:srgbClr val="006666"/>
          </a:solidFill>
          <a:latin typeface="Arial" charset="0"/>
          <a:cs typeface="Arial" charset="0"/>
        </a:defRPr>
      </a:lvl8pPr>
      <a:lvl9pPr marL="1828800" algn="ctr" rtl="0" fontAlgn="base">
        <a:spcBef>
          <a:spcPct val="0"/>
        </a:spcBef>
        <a:spcAft>
          <a:spcPct val="0"/>
        </a:spcAft>
        <a:defRPr sz="4400">
          <a:solidFill>
            <a:srgbClr val="006666"/>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rgbClr val="006666"/>
          </a:solidFill>
          <a:latin typeface="+mn-lt"/>
          <a:ea typeface="+mn-ea"/>
          <a:cs typeface="+mn-cs"/>
        </a:defRPr>
      </a:lvl1pPr>
      <a:lvl2pPr marL="742950" indent="-285750" algn="l" rtl="0" eaLnBrk="0" fontAlgn="base" hangingPunct="0">
        <a:spcBef>
          <a:spcPct val="20000"/>
        </a:spcBef>
        <a:spcAft>
          <a:spcPct val="0"/>
        </a:spcAft>
        <a:buChar char="–"/>
        <a:defRPr sz="2800">
          <a:solidFill>
            <a:srgbClr val="006666"/>
          </a:solidFill>
          <a:latin typeface="+mn-lt"/>
          <a:cs typeface="+mn-cs"/>
        </a:defRPr>
      </a:lvl2pPr>
      <a:lvl3pPr marL="1143000" indent="-228600" algn="l" rtl="0" eaLnBrk="0" fontAlgn="base" hangingPunct="0">
        <a:spcBef>
          <a:spcPct val="20000"/>
        </a:spcBef>
        <a:spcAft>
          <a:spcPct val="0"/>
        </a:spcAft>
        <a:buChar char="•"/>
        <a:defRPr sz="2400">
          <a:solidFill>
            <a:srgbClr val="006666"/>
          </a:solidFill>
          <a:latin typeface="+mn-lt"/>
          <a:cs typeface="+mn-cs"/>
        </a:defRPr>
      </a:lvl3pPr>
      <a:lvl4pPr marL="1600200" indent="-228600" algn="l" rtl="0" eaLnBrk="0" fontAlgn="base" hangingPunct="0">
        <a:spcBef>
          <a:spcPct val="20000"/>
        </a:spcBef>
        <a:spcAft>
          <a:spcPct val="0"/>
        </a:spcAft>
        <a:buChar char="–"/>
        <a:defRPr sz="2000">
          <a:solidFill>
            <a:srgbClr val="006666"/>
          </a:solidFill>
          <a:latin typeface="+mn-lt"/>
          <a:cs typeface="+mn-cs"/>
        </a:defRPr>
      </a:lvl4pPr>
      <a:lvl5pPr marL="2057400" indent="-228600" algn="l" rtl="0" eaLnBrk="0" fontAlgn="base" hangingPunct="0">
        <a:spcBef>
          <a:spcPct val="20000"/>
        </a:spcBef>
        <a:spcAft>
          <a:spcPct val="0"/>
        </a:spcAft>
        <a:buChar char="»"/>
        <a:defRPr sz="2000">
          <a:solidFill>
            <a:srgbClr val="006666"/>
          </a:solidFill>
          <a:latin typeface="+mn-lt"/>
          <a:cs typeface="+mn-cs"/>
        </a:defRPr>
      </a:lvl5pPr>
      <a:lvl6pPr marL="2514600" indent="-228600" algn="l" rtl="0" fontAlgn="base">
        <a:spcBef>
          <a:spcPct val="20000"/>
        </a:spcBef>
        <a:spcAft>
          <a:spcPct val="0"/>
        </a:spcAft>
        <a:buChar char="»"/>
        <a:defRPr sz="2000">
          <a:solidFill>
            <a:srgbClr val="006666"/>
          </a:solidFill>
          <a:latin typeface="+mn-lt"/>
          <a:cs typeface="+mn-cs"/>
        </a:defRPr>
      </a:lvl6pPr>
      <a:lvl7pPr marL="2971800" indent="-228600" algn="l" rtl="0" fontAlgn="base">
        <a:spcBef>
          <a:spcPct val="20000"/>
        </a:spcBef>
        <a:spcAft>
          <a:spcPct val="0"/>
        </a:spcAft>
        <a:buChar char="»"/>
        <a:defRPr sz="2000">
          <a:solidFill>
            <a:srgbClr val="006666"/>
          </a:solidFill>
          <a:latin typeface="+mn-lt"/>
          <a:cs typeface="+mn-cs"/>
        </a:defRPr>
      </a:lvl7pPr>
      <a:lvl8pPr marL="3429000" indent="-228600" algn="l" rtl="0" fontAlgn="base">
        <a:spcBef>
          <a:spcPct val="20000"/>
        </a:spcBef>
        <a:spcAft>
          <a:spcPct val="0"/>
        </a:spcAft>
        <a:buChar char="»"/>
        <a:defRPr sz="2000">
          <a:solidFill>
            <a:srgbClr val="006666"/>
          </a:solidFill>
          <a:latin typeface="+mn-lt"/>
          <a:cs typeface="+mn-cs"/>
        </a:defRPr>
      </a:lvl8pPr>
      <a:lvl9pPr marL="3886200" indent="-228600" algn="l" rtl="0" fontAlgn="base">
        <a:spcBef>
          <a:spcPct val="20000"/>
        </a:spcBef>
        <a:spcAft>
          <a:spcPct val="0"/>
        </a:spcAft>
        <a:buChar char="»"/>
        <a:defRPr sz="2000">
          <a:solidFill>
            <a:srgbClr val="006666"/>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68313" y="1700213"/>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j-lt"/>
                <a:cs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j-lt"/>
                <a:cs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mj-lt"/>
                <a:cs typeface="Arial" charset="0"/>
              </a:defRPr>
            </a:lvl1pPr>
          </a:lstStyle>
          <a:p>
            <a:pPr>
              <a:defRPr/>
            </a:pPr>
            <a:fld id="{2CBBE4C2-CE1D-4ACD-9434-9049E1C4DE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596097"/>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Lst>
  <p:txStyles>
    <p:titleStyle>
      <a:lvl1pPr algn="ctr" rtl="0" eaLnBrk="0" fontAlgn="base" hangingPunct="0">
        <a:spcBef>
          <a:spcPct val="0"/>
        </a:spcBef>
        <a:spcAft>
          <a:spcPct val="0"/>
        </a:spcAft>
        <a:defRPr sz="4400" b="0" i="0" u="none">
          <a:solidFill>
            <a:srgbClr val="006666"/>
          </a:solidFill>
          <a:latin typeface="+mj-lt"/>
          <a:ea typeface="+mj-ea"/>
          <a:cs typeface="+mj-cs"/>
        </a:defRPr>
      </a:lvl1pPr>
      <a:lvl2pPr algn="ctr" rtl="0" eaLnBrk="0" fontAlgn="base" hangingPunct="0">
        <a:spcBef>
          <a:spcPct val="0"/>
        </a:spcBef>
        <a:spcAft>
          <a:spcPct val="0"/>
        </a:spcAft>
        <a:defRPr sz="4400">
          <a:solidFill>
            <a:srgbClr val="006666"/>
          </a:solidFill>
          <a:latin typeface="Arial" charset="0"/>
          <a:cs typeface="Arial" charset="0"/>
        </a:defRPr>
      </a:lvl2pPr>
      <a:lvl3pPr algn="ctr" rtl="0" eaLnBrk="0" fontAlgn="base" hangingPunct="0">
        <a:spcBef>
          <a:spcPct val="0"/>
        </a:spcBef>
        <a:spcAft>
          <a:spcPct val="0"/>
        </a:spcAft>
        <a:defRPr sz="4400">
          <a:solidFill>
            <a:srgbClr val="006666"/>
          </a:solidFill>
          <a:latin typeface="Arial" charset="0"/>
          <a:cs typeface="Arial" charset="0"/>
        </a:defRPr>
      </a:lvl3pPr>
      <a:lvl4pPr algn="ctr" rtl="0" eaLnBrk="0" fontAlgn="base" hangingPunct="0">
        <a:spcBef>
          <a:spcPct val="0"/>
        </a:spcBef>
        <a:spcAft>
          <a:spcPct val="0"/>
        </a:spcAft>
        <a:defRPr sz="4400">
          <a:solidFill>
            <a:srgbClr val="006666"/>
          </a:solidFill>
          <a:latin typeface="Arial" charset="0"/>
          <a:cs typeface="Arial" charset="0"/>
        </a:defRPr>
      </a:lvl4pPr>
      <a:lvl5pPr algn="ctr" rtl="0" eaLnBrk="0" fontAlgn="base" hangingPunct="0">
        <a:spcBef>
          <a:spcPct val="0"/>
        </a:spcBef>
        <a:spcAft>
          <a:spcPct val="0"/>
        </a:spcAft>
        <a:defRPr sz="4400">
          <a:solidFill>
            <a:srgbClr val="006666"/>
          </a:solidFill>
          <a:latin typeface="Arial" charset="0"/>
          <a:cs typeface="Arial" charset="0"/>
        </a:defRPr>
      </a:lvl5pPr>
      <a:lvl6pPr marL="457200" algn="ctr" rtl="0" fontAlgn="base">
        <a:spcBef>
          <a:spcPct val="0"/>
        </a:spcBef>
        <a:spcAft>
          <a:spcPct val="0"/>
        </a:spcAft>
        <a:defRPr sz="4400">
          <a:solidFill>
            <a:srgbClr val="006666"/>
          </a:solidFill>
          <a:latin typeface="Arial" charset="0"/>
          <a:cs typeface="Arial" charset="0"/>
        </a:defRPr>
      </a:lvl6pPr>
      <a:lvl7pPr marL="914400" algn="ctr" rtl="0" fontAlgn="base">
        <a:spcBef>
          <a:spcPct val="0"/>
        </a:spcBef>
        <a:spcAft>
          <a:spcPct val="0"/>
        </a:spcAft>
        <a:defRPr sz="4400">
          <a:solidFill>
            <a:srgbClr val="006666"/>
          </a:solidFill>
          <a:latin typeface="Arial" charset="0"/>
          <a:cs typeface="Arial" charset="0"/>
        </a:defRPr>
      </a:lvl7pPr>
      <a:lvl8pPr marL="1371600" algn="ctr" rtl="0" fontAlgn="base">
        <a:spcBef>
          <a:spcPct val="0"/>
        </a:spcBef>
        <a:spcAft>
          <a:spcPct val="0"/>
        </a:spcAft>
        <a:defRPr sz="4400">
          <a:solidFill>
            <a:srgbClr val="006666"/>
          </a:solidFill>
          <a:latin typeface="Arial" charset="0"/>
          <a:cs typeface="Arial" charset="0"/>
        </a:defRPr>
      </a:lvl8pPr>
      <a:lvl9pPr marL="1828800" algn="ctr" rtl="0" fontAlgn="base">
        <a:spcBef>
          <a:spcPct val="0"/>
        </a:spcBef>
        <a:spcAft>
          <a:spcPct val="0"/>
        </a:spcAft>
        <a:defRPr sz="4400">
          <a:solidFill>
            <a:srgbClr val="006666"/>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rgbClr val="006666"/>
          </a:solidFill>
          <a:latin typeface="+mn-lt"/>
          <a:ea typeface="+mn-ea"/>
          <a:cs typeface="+mn-cs"/>
        </a:defRPr>
      </a:lvl1pPr>
      <a:lvl2pPr marL="742950" indent="-285750" algn="l" rtl="0" eaLnBrk="0" fontAlgn="base" hangingPunct="0">
        <a:spcBef>
          <a:spcPct val="20000"/>
        </a:spcBef>
        <a:spcAft>
          <a:spcPct val="0"/>
        </a:spcAft>
        <a:buChar char="–"/>
        <a:defRPr sz="2800" b="0" i="0" u="none">
          <a:solidFill>
            <a:srgbClr val="006666"/>
          </a:solidFill>
          <a:latin typeface="+mn-lt"/>
          <a:cs typeface="+mn-cs"/>
        </a:defRPr>
      </a:lvl2pPr>
      <a:lvl3pPr marL="1143000" indent="-228600" algn="l" rtl="0" eaLnBrk="0" fontAlgn="base" hangingPunct="0">
        <a:spcBef>
          <a:spcPct val="20000"/>
        </a:spcBef>
        <a:spcAft>
          <a:spcPct val="0"/>
        </a:spcAft>
        <a:buChar char="•"/>
        <a:defRPr sz="2400">
          <a:solidFill>
            <a:srgbClr val="006666"/>
          </a:solidFill>
          <a:latin typeface="+mn-lt"/>
          <a:cs typeface="+mn-cs"/>
        </a:defRPr>
      </a:lvl3pPr>
      <a:lvl4pPr marL="1600200" indent="-228600" algn="l" rtl="0" eaLnBrk="0" fontAlgn="base" hangingPunct="0">
        <a:spcBef>
          <a:spcPct val="20000"/>
        </a:spcBef>
        <a:spcAft>
          <a:spcPct val="0"/>
        </a:spcAft>
        <a:buChar char="–"/>
        <a:defRPr sz="2000">
          <a:solidFill>
            <a:srgbClr val="006666"/>
          </a:solidFill>
          <a:latin typeface="+mn-lt"/>
          <a:cs typeface="+mn-cs"/>
        </a:defRPr>
      </a:lvl4pPr>
      <a:lvl5pPr marL="2057400" indent="-228600" algn="l" rtl="0" eaLnBrk="0" fontAlgn="base" hangingPunct="0">
        <a:spcBef>
          <a:spcPct val="20000"/>
        </a:spcBef>
        <a:spcAft>
          <a:spcPct val="0"/>
        </a:spcAft>
        <a:buChar char="»"/>
        <a:defRPr sz="2000">
          <a:solidFill>
            <a:srgbClr val="006666"/>
          </a:solidFill>
          <a:latin typeface="+mn-lt"/>
          <a:cs typeface="+mn-cs"/>
        </a:defRPr>
      </a:lvl5pPr>
      <a:lvl6pPr marL="2514600" indent="-228600" algn="l" rtl="0" fontAlgn="base">
        <a:spcBef>
          <a:spcPct val="20000"/>
        </a:spcBef>
        <a:spcAft>
          <a:spcPct val="0"/>
        </a:spcAft>
        <a:buChar char="»"/>
        <a:defRPr sz="2000">
          <a:solidFill>
            <a:srgbClr val="006666"/>
          </a:solidFill>
          <a:latin typeface="+mn-lt"/>
          <a:cs typeface="+mn-cs"/>
        </a:defRPr>
      </a:lvl6pPr>
      <a:lvl7pPr marL="2971800" indent="-228600" algn="l" rtl="0" fontAlgn="base">
        <a:spcBef>
          <a:spcPct val="20000"/>
        </a:spcBef>
        <a:spcAft>
          <a:spcPct val="0"/>
        </a:spcAft>
        <a:buChar char="»"/>
        <a:defRPr sz="2000">
          <a:solidFill>
            <a:srgbClr val="006666"/>
          </a:solidFill>
          <a:latin typeface="+mn-lt"/>
          <a:cs typeface="+mn-cs"/>
        </a:defRPr>
      </a:lvl7pPr>
      <a:lvl8pPr marL="3429000" indent="-228600" algn="l" rtl="0" fontAlgn="base">
        <a:spcBef>
          <a:spcPct val="20000"/>
        </a:spcBef>
        <a:spcAft>
          <a:spcPct val="0"/>
        </a:spcAft>
        <a:buChar char="»"/>
        <a:defRPr sz="2000">
          <a:solidFill>
            <a:srgbClr val="006666"/>
          </a:solidFill>
          <a:latin typeface="+mn-lt"/>
          <a:cs typeface="+mn-cs"/>
        </a:defRPr>
      </a:lvl8pPr>
      <a:lvl9pPr marL="3886200" indent="-228600" algn="l" rtl="0" fontAlgn="base">
        <a:spcBef>
          <a:spcPct val="20000"/>
        </a:spcBef>
        <a:spcAft>
          <a:spcPct val="0"/>
        </a:spcAft>
        <a:buChar char="»"/>
        <a:defRPr sz="2000">
          <a:solidFill>
            <a:srgbClr val="006666"/>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1.emf"/><Relationship Id="rId5" Type="http://schemas.openxmlformats.org/officeDocument/2006/relationships/oleObject" Target="../embeddings/Microsoft_Word_97_-_2003_Document2.doc"/><Relationship Id="rId4" Type="http://schemas.openxmlformats.org/officeDocument/2006/relationships/image" Target="../media/image30.wmf"/></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36.emf"/><Relationship Id="rId4" Type="http://schemas.openxmlformats.org/officeDocument/2006/relationships/oleObject" Target="../embeddings/Microsoft_Excel_97-2003_Worksheet3.xls"/></Relationships>
</file>

<file path=ppt/slides/_rels/slide24.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wmf"/></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7.xml"/><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764704"/>
            <a:ext cx="7772400" cy="4176464"/>
          </a:xfrm>
        </p:spPr>
        <p:txBody>
          <a:bodyPr/>
          <a:lstStyle/>
          <a:p>
            <a:r>
              <a:rPr lang="en-NZ" dirty="0"/>
              <a:t/>
            </a:r>
            <a:br>
              <a:rPr lang="en-NZ" dirty="0"/>
            </a:br>
            <a:r>
              <a:rPr lang="en-NZ" dirty="0" smtClean="0"/>
              <a:t/>
            </a:r>
            <a:br>
              <a:rPr lang="en-NZ" dirty="0" smtClean="0"/>
            </a:br>
            <a:r>
              <a:rPr lang="en-NZ" dirty="0" smtClean="0"/>
              <a:t/>
            </a:r>
            <a:br>
              <a:rPr lang="en-NZ" dirty="0" smtClean="0"/>
            </a:br>
            <a:r>
              <a:rPr lang="en-NZ" sz="3600" dirty="0" smtClean="0"/>
              <a:t>Biodiversity in  </a:t>
            </a:r>
            <a:br>
              <a:rPr lang="en-NZ" sz="3600" dirty="0" smtClean="0"/>
            </a:br>
            <a:r>
              <a:rPr lang="en-NZ" sz="3600" dirty="0" smtClean="0"/>
              <a:t>human nutrition</a:t>
            </a:r>
            <a:r>
              <a:rPr lang="en-NZ" sz="3600" dirty="0"/>
              <a:t>: </a:t>
            </a:r>
            <a:r>
              <a:rPr lang="en-NZ" sz="3600" dirty="0" smtClean="0"/>
              <a:t/>
            </a:r>
            <a:br>
              <a:rPr lang="en-NZ" sz="3600" dirty="0" smtClean="0"/>
            </a:br>
            <a:r>
              <a:rPr lang="en-NZ" sz="2800" dirty="0" smtClean="0"/>
              <a:t>a public</a:t>
            </a:r>
            <a:r>
              <a:rPr lang="en-NZ" sz="2800" dirty="0"/>
              <a:t/>
            </a:r>
            <a:br>
              <a:rPr lang="en-NZ" sz="2800" dirty="0"/>
            </a:br>
            <a:r>
              <a:rPr lang="en-NZ" sz="2800" dirty="0"/>
              <a:t>health perspective</a:t>
            </a:r>
            <a:r>
              <a:rPr lang="en-NZ" sz="3600" dirty="0" smtClean="0"/>
              <a:t/>
            </a:r>
            <a:br>
              <a:rPr lang="en-NZ" sz="3600" dirty="0" smtClean="0"/>
            </a:br>
            <a:r>
              <a:rPr lang="it-IT" sz="2800" dirty="0" smtClean="0"/>
              <a:t/>
            </a:r>
            <a:br>
              <a:rPr lang="it-IT" sz="2800" dirty="0" smtClean="0"/>
            </a:br>
            <a:r>
              <a:rPr lang="en-NZ" sz="2800" dirty="0"/>
              <a:t/>
            </a:r>
            <a:br>
              <a:rPr lang="en-NZ" sz="2800" dirty="0"/>
            </a:br>
            <a:r>
              <a:rPr lang="en-NZ" dirty="0"/>
              <a:t/>
            </a:r>
            <a:br>
              <a:rPr lang="en-NZ" dirty="0"/>
            </a:br>
            <a:endParaRPr lang="en-NZ" sz="2800" dirty="0"/>
          </a:p>
        </p:txBody>
      </p:sp>
      <p:sp>
        <p:nvSpPr>
          <p:cNvPr id="3" name="Subtitle 2"/>
          <p:cNvSpPr>
            <a:spLocks noGrp="1"/>
          </p:cNvSpPr>
          <p:nvPr>
            <p:ph type="subTitle" idx="1"/>
          </p:nvPr>
        </p:nvSpPr>
        <p:spPr>
          <a:xfrm>
            <a:off x="1585392" y="4581128"/>
            <a:ext cx="6400800" cy="1752600"/>
          </a:xfrm>
        </p:spPr>
        <p:txBody>
          <a:bodyPr/>
          <a:lstStyle/>
          <a:p>
            <a:endParaRPr lang="en-NZ" dirty="0"/>
          </a:p>
          <a:p>
            <a:r>
              <a:rPr lang="en-NZ" sz="2000" b="0" dirty="0" smtClean="0"/>
              <a:t>Professor Barbara Burlingame</a:t>
            </a:r>
          </a:p>
          <a:p>
            <a:r>
              <a:rPr lang="en-NZ" sz="2000" b="0" dirty="0" smtClean="0"/>
              <a:t>19 April 2018</a:t>
            </a:r>
          </a:p>
          <a:p>
            <a:endParaRPr lang="en-NZ" sz="2000" b="0" dirty="0"/>
          </a:p>
        </p:txBody>
      </p:sp>
    </p:spTree>
    <p:extLst>
      <p:ext uri="{BB962C8B-B14F-4D97-AF65-F5344CB8AC3E}">
        <p14:creationId xmlns:p14="http://schemas.microsoft.com/office/powerpoint/2010/main" val="191427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0"/>
            <a:lum/>
          </a:blip>
          <a:srcRect/>
          <a:stretch>
            <a:fillRect/>
          </a:stretch>
        </a:blip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723" t="21528" r="3475" b="15413"/>
          <a:stretch/>
        </p:blipFill>
        <p:spPr>
          <a:xfrm>
            <a:off x="287352" y="332656"/>
            <a:ext cx="8634326" cy="5472608"/>
          </a:xfrm>
        </p:spPr>
      </p:pic>
      <p:sp>
        <p:nvSpPr>
          <p:cNvPr id="8" name="Rectangle 7"/>
          <p:cNvSpPr/>
          <p:nvPr/>
        </p:nvSpPr>
        <p:spPr>
          <a:xfrm>
            <a:off x="293373" y="5949280"/>
            <a:ext cx="8522133" cy="609398"/>
          </a:xfrm>
          <a:prstGeom prst="rect">
            <a:avLst/>
          </a:prstGeom>
        </p:spPr>
        <p:txBody>
          <a:bodyPr wrap="square">
            <a:spAutoFit/>
          </a:bodyPr>
          <a:lstStyle/>
          <a:p>
            <a:pPr algn="just">
              <a:buNone/>
            </a:pPr>
            <a:r>
              <a:rPr lang="en-US" sz="1400" b="0" dirty="0">
                <a:solidFill>
                  <a:schemeClr val="tx2"/>
                </a:solidFill>
                <a:latin typeface="Arial Narrow" panose="020B0606020202030204" pitchFamily="34" charset="0"/>
              </a:rPr>
              <a:t>25 September </a:t>
            </a:r>
            <a:r>
              <a:rPr lang="en-US" sz="1400" b="0" dirty="0" smtClean="0">
                <a:solidFill>
                  <a:schemeClr val="tx2"/>
                </a:solidFill>
                <a:latin typeface="Arial Narrow" panose="020B0606020202030204" pitchFamily="34" charset="0"/>
              </a:rPr>
              <a:t>2015: </a:t>
            </a:r>
            <a:r>
              <a:rPr lang="en-US" sz="1400" b="0" dirty="0">
                <a:solidFill>
                  <a:schemeClr val="tx2"/>
                </a:solidFill>
                <a:latin typeface="Arial Narrow" panose="020B0606020202030204" pitchFamily="34" charset="0"/>
              </a:rPr>
              <a:t>The 193-Member United Nations General Assembly </a:t>
            </a:r>
            <a:r>
              <a:rPr lang="en-US" sz="1400" b="0" dirty="0" smtClean="0">
                <a:solidFill>
                  <a:schemeClr val="tx2"/>
                </a:solidFill>
                <a:latin typeface="Arial Narrow" panose="020B0606020202030204" pitchFamily="34" charset="0"/>
              </a:rPr>
              <a:t>formally </a:t>
            </a:r>
            <a:r>
              <a:rPr lang="en-US" sz="1400" b="0" dirty="0">
                <a:solidFill>
                  <a:schemeClr val="tx2"/>
                </a:solidFill>
                <a:latin typeface="Arial Narrow" panose="020B0606020202030204" pitchFamily="34" charset="0"/>
              </a:rPr>
              <a:t>adopted the 2030 Agenda for Sustainable Development, along with a set of bold new Global </a:t>
            </a:r>
            <a:r>
              <a:rPr lang="en-US" sz="1400" b="0" dirty="0" smtClean="0">
                <a:solidFill>
                  <a:schemeClr val="tx2"/>
                </a:solidFill>
                <a:latin typeface="Arial Narrow" panose="020B0606020202030204" pitchFamily="34" charset="0"/>
              </a:rPr>
              <a:t>Goals, which</a:t>
            </a:r>
            <a:r>
              <a:rPr lang="en-US" sz="1400" b="0" dirty="0">
                <a:solidFill>
                  <a:schemeClr val="tx2"/>
                </a:solidFill>
                <a:latin typeface="Arial Narrow" panose="020B0606020202030204" pitchFamily="34" charset="0"/>
              </a:rPr>
              <a:t> </a:t>
            </a:r>
            <a:r>
              <a:rPr lang="en-US" sz="1400" b="0" dirty="0" smtClean="0">
                <a:solidFill>
                  <a:schemeClr val="tx2"/>
                </a:solidFill>
                <a:latin typeface="Arial Narrow" panose="020B0606020202030204" pitchFamily="34" charset="0"/>
              </a:rPr>
              <a:t>SG Ban </a:t>
            </a:r>
            <a:r>
              <a:rPr lang="en-US" sz="1400" b="0" dirty="0">
                <a:solidFill>
                  <a:schemeClr val="tx2"/>
                </a:solidFill>
                <a:latin typeface="Arial Narrow" panose="020B0606020202030204" pitchFamily="34" charset="0"/>
              </a:rPr>
              <a:t>Ki-moon hailed as </a:t>
            </a:r>
            <a:r>
              <a:rPr lang="en-US" sz="1400" b="0" dirty="0" smtClean="0">
                <a:solidFill>
                  <a:schemeClr val="tx2"/>
                </a:solidFill>
                <a:latin typeface="Arial Narrow" panose="020B0606020202030204" pitchFamily="34" charset="0"/>
              </a:rPr>
              <a:t>“a </a:t>
            </a:r>
            <a:r>
              <a:rPr lang="en-US" sz="1400" b="0" dirty="0">
                <a:solidFill>
                  <a:schemeClr val="tx2"/>
                </a:solidFill>
                <a:latin typeface="Arial Narrow" panose="020B0606020202030204" pitchFamily="34" charset="0"/>
              </a:rPr>
              <a:t>universal, integrated and transformative vision for a better world</a:t>
            </a:r>
            <a:r>
              <a:rPr lang="en-US" sz="1400" b="0" dirty="0" smtClean="0">
                <a:solidFill>
                  <a:schemeClr val="tx2"/>
                </a:solidFill>
                <a:latin typeface="Arial Narrow" panose="020B0606020202030204" pitchFamily="34" charset="0"/>
              </a:rPr>
              <a:t>.”</a:t>
            </a:r>
            <a:endParaRPr lang="en-NZ" sz="1400" b="0" dirty="0">
              <a:solidFill>
                <a:schemeClr val="tx2"/>
              </a:solidFill>
              <a:latin typeface="Arial Narrow" panose="020B0606020202030204" pitchFamily="34" charset="0"/>
            </a:endParaRPr>
          </a:p>
        </p:txBody>
      </p:sp>
    </p:spTree>
    <p:extLst>
      <p:ext uri="{BB962C8B-B14F-4D97-AF65-F5344CB8AC3E}">
        <p14:creationId xmlns:p14="http://schemas.microsoft.com/office/powerpoint/2010/main" val="275049844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008" y="476672"/>
            <a:ext cx="8605464" cy="668758"/>
          </a:xfrm>
        </p:spPr>
        <p:txBody>
          <a:bodyPr>
            <a:noAutofit/>
          </a:bodyPr>
          <a:lstStyle/>
          <a:p>
            <a:pPr algn="ctr"/>
            <a:r>
              <a:rPr lang="en-NZ" sz="2800" b="0" dirty="0" smtClean="0"/>
              <a:t>Goal 2: End hunger, achieve food security &amp; improved nutrition &amp; promote sustainable agriculture</a:t>
            </a:r>
            <a:endParaRPr lang="en-NZ" sz="2800" b="0" dirty="0"/>
          </a:p>
        </p:txBody>
      </p:sp>
      <p:sp>
        <p:nvSpPr>
          <p:cNvPr id="3" name="Content Placeholder 2"/>
          <p:cNvSpPr>
            <a:spLocks noGrp="1"/>
          </p:cNvSpPr>
          <p:nvPr>
            <p:ph idx="1"/>
          </p:nvPr>
        </p:nvSpPr>
        <p:spPr>
          <a:xfrm>
            <a:off x="251520" y="1556792"/>
            <a:ext cx="8677113" cy="4351338"/>
          </a:xfrm>
        </p:spPr>
        <p:txBody>
          <a:bodyPr>
            <a:noAutofit/>
          </a:bodyPr>
          <a:lstStyle/>
          <a:p>
            <a:pPr>
              <a:buNone/>
            </a:pPr>
            <a:r>
              <a:rPr lang="en-US" sz="1400" b="0" dirty="0" smtClean="0">
                <a:solidFill>
                  <a:srgbClr val="36777E"/>
                </a:solidFill>
              </a:rPr>
              <a:t>2.1  By </a:t>
            </a:r>
            <a:r>
              <a:rPr lang="en-US" sz="1400" b="0" dirty="0">
                <a:solidFill>
                  <a:srgbClr val="36777E"/>
                </a:solidFill>
              </a:rPr>
              <a:t>2030, </a:t>
            </a:r>
            <a:r>
              <a:rPr lang="en-US" sz="1400" u="sng" dirty="0">
                <a:solidFill>
                  <a:srgbClr val="36777E"/>
                </a:solidFill>
              </a:rPr>
              <a:t>end hunger </a:t>
            </a:r>
            <a:r>
              <a:rPr lang="en-US" sz="1400" b="0" dirty="0">
                <a:solidFill>
                  <a:srgbClr val="36777E"/>
                </a:solidFill>
              </a:rPr>
              <a:t>and ensure access by all people, in particular the poor and people in vulnerable situations, including infants, to safe, nutritious and sufficient food all year round</a:t>
            </a:r>
          </a:p>
          <a:p>
            <a:pPr>
              <a:buNone/>
            </a:pPr>
            <a:r>
              <a:rPr lang="en-US" sz="1400" b="0" dirty="0" smtClean="0">
                <a:solidFill>
                  <a:srgbClr val="36777E"/>
                </a:solidFill>
              </a:rPr>
              <a:t>2.2  By </a:t>
            </a:r>
            <a:r>
              <a:rPr lang="en-US" sz="1400" b="0" dirty="0">
                <a:solidFill>
                  <a:srgbClr val="36777E"/>
                </a:solidFill>
              </a:rPr>
              <a:t>2030, </a:t>
            </a:r>
            <a:r>
              <a:rPr lang="en-US" sz="1400" u="sng" dirty="0">
                <a:solidFill>
                  <a:srgbClr val="36777E"/>
                </a:solidFill>
              </a:rPr>
              <a:t>end all forms of malnutrition</a:t>
            </a:r>
            <a:r>
              <a:rPr lang="en-US" sz="1400" b="0" dirty="0">
                <a:solidFill>
                  <a:srgbClr val="36777E"/>
                </a:solidFill>
              </a:rPr>
              <a:t>, including achieving, by 2025, the internationally agreed targets on stunting and wasting in children under 5 years of age, and address the nutritional needs of adolescent girls, pregnant and lactating women and older persons </a:t>
            </a:r>
            <a:endParaRPr lang="en-US" sz="1400" b="0" dirty="0" smtClean="0">
              <a:solidFill>
                <a:srgbClr val="36777E"/>
              </a:solidFill>
            </a:endParaRPr>
          </a:p>
          <a:p>
            <a:pPr>
              <a:buNone/>
            </a:pPr>
            <a:r>
              <a:rPr lang="en-US" sz="1400" b="0" dirty="0" smtClean="0">
                <a:solidFill>
                  <a:srgbClr val="36777E"/>
                </a:solidFill>
              </a:rPr>
              <a:t>2.3  By </a:t>
            </a:r>
            <a:r>
              <a:rPr lang="en-US" sz="1400" b="0" dirty="0">
                <a:solidFill>
                  <a:srgbClr val="36777E"/>
                </a:solidFill>
              </a:rPr>
              <a:t>2030, </a:t>
            </a:r>
            <a:r>
              <a:rPr lang="en-US" sz="1400" u="sng" dirty="0">
                <a:solidFill>
                  <a:srgbClr val="36777E"/>
                </a:solidFill>
              </a:rPr>
              <a:t>double the agricultural productivity and incomes of small-scale food producers</a:t>
            </a:r>
            <a:r>
              <a:rPr lang="en-US" sz="1400" b="0" dirty="0">
                <a:solidFill>
                  <a:srgbClr val="36777E"/>
                </a:solidFill>
              </a:rPr>
              <a:t>, in particular women, indigenous peoples, family farmers, pastoralists and fishers, including through secure and equal access to land, other productive resources and inputs, knowledge, financial services, markets and opportunities for value addition and non-farm employment </a:t>
            </a:r>
          </a:p>
          <a:p>
            <a:pPr>
              <a:buNone/>
            </a:pPr>
            <a:r>
              <a:rPr lang="en-US" sz="1400" b="0" dirty="0" smtClean="0">
                <a:solidFill>
                  <a:srgbClr val="36777E"/>
                </a:solidFill>
              </a:rPr>
              <a:t>2.4  By </a:t>
            </a:r>
            <a:r>
              <a:rPr lang="en-US" sz="1400" b="0" dirty="0">
                <a:solidFill>
                  <a:srgbClr val="36777E"/>
                </a:solidFill>
              </a:rPr>
              <a:t>2030, </a:t>
            </a:r>
            <a:r>
              <a:rPr lang="en-US" sz="1400" u="sng" dirty="0">
                <a:solidFill>
                  <a:srgbClr val="36777E"/>
                </a:solidFill>
              </a:rPr>
              <a:t>ensure sustainable food production systems </a:t>
            </a:r>
            <a:r>
              <a:rPr lang="en-US" sz="1400" b="0" dirty="0">
                <a:solidFill>
                  <a:srgbClr val="36777E"/>
                </a:solidFill>
              </a:rPr>
              <a:t>and implement resilient agricultural practices that increase productivity and production, t</a:t>
            </a:r>
            <a:r>
              <a:rPr lang="en-US" sz="1400" u="sng" dirty="0">
                <a:solidFill>
                  <a:srgbClr val="36777E"/>
                </a:solidFill>
              </a:rPr>
              <a:t>hat help maintain ecosystems, that strengthen capacity for adaptation to climate change, extreme weather, drought, flooding and other disasters and that progressively improve land and soil quality</a:t>
            </a:r>
          </a:p>
          <a:p>
            <a:pPr>
              <a:buNone/>
            </a:pPr>
            <a:r>
              <a:rPr lang="en-US" sz="1400" b="0" dirty="0" smtClean="0">
                <a:solidFill>
                  <a:srgbClr val="36777E"/>
                </a:solidFill>
              </a:rPr>
              <a:t>2.5  By </a:t>
            </a:r>
            <a:r>
              <a:rPr lang="en-US" sz="1400" b="0" dirty="0">
                <a:solidFill>
                  <a:srgbClr val="36777E"/>
                </a:solidFill>
              </a:rPr>
              <a:t>2020, </a:t>
            </a:r>
            <a:r>
              <a:rPr lang="en-US" sz="1400" u="sng" dirty="0">
                <a:solidFill>
                  <a:srgbClr val="36777E"/>
                </a:solidFill>
              </a:rPr>
              <a:t>maintain the genetic diversity of seeds, cultivated plants and farmed and domesticated animals and their related wild species</a:t>
            </a:r>
            <a:r>
              <a:rPr lang="en-US" sz="1400" b="0" dirty="0">
                <a:solidFill>
                  <a:srgbClr val="36777E"/>
                </a:solidFill>
              </a:rPr>
              <a:t>, including through soundly managed and diversified seed and plant banks at the national, regional and international levels, and promote access to and fair and equitable sharing of benefits arising from the utilization of genetic resources and associated traditional knowledge, as internationally agreed </a:t>
            </a:r>
          </a:p>
        </p:txBody>
      </p:sp>
    </p:spTree>
    <p:extLst>
      <p:ext uri="{BB962C8B-B14F-4D97-AF65-F5344CB8AC3E}">
        <p14:creationId xmlns:p14="http://schemas.microsoft.com/office/powerpoint/2010/main" val="27988170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alphaModFix amt="0"/>
            <a:lum/>
          </a:blip>
          <a:srcRect/>
          <a:stretch>
            <a:fillRect/>
          </a:stretch>
        </a:blipFill>
        <a:effectLst/>
      </p:bgPr>
    </p:bg>
    <p:spTree>
      <p:nvGrpSpPr>
        <p:cNvPr id="1" name=""/>
        <p:cNvGrpSpPr/>
        <p:nvPr/>
      </p:nvGrpSpPr>
      <p:grpSpPr>
        <a:xfrm>
          <a:off x="0" y="0"/>
          <a:ext cx="0" cy="0"/>
          <a:chOff x="0" y="0"/>
          <a:chExt cx="0" cy="0"/>
        </a:xfrm>
      </p:grpSpPr>
      <p:sp>
        <p:nvSpPr>
          <p:cNvPr id="2" name="Titolo 3"/>
          <p:cNvSpPr txBox="1">
            <a:spLocks noGrp="1"/>
          </p:cNvSpPr>
          <p:nvPr>
            <p:ph type="title" idx="4294967295"/>
          </p:nvPr>
        </p:nvSpPr>
        <p:spPr>
          <a:xfrm>
            <a:off x="0" y="1200151"/>
            <a:ext cx="3425429" cy="994172"/>
          </a:xfrm>
        </p:spPr>
        <p:txBody>
          <a:bodyPr/>
          <a:lstStyle/>
          <a:p>
            <a:pPr lvl="0"/>
            <a:r>
              <a:rPr lang="en-US" sz="2700" b="1">
                <a:solidFill>
                  <a:srgbClr val="FF0000"/>
                </a:solidFill>
                <a:latin typeface="Georgia" pitchFamily="18"/>
              </a:rPr>
              <a:t>Sustainable Diets</a:t>
            </a:r>
            <a:endParaRPr lang="it-IT" sz="2700" b="1">
              <a:solidFill>
                <a:srgbClr val="FF0000"/>
              </a:solidFill>
              <a:latin typeface="Georgia" pitchFamily="18"/>
            </a:endParaRPr>
          </a:p>
        </p:txBody>
      </p:sp>
      <p:sp>
        <p:nvSpPr>
          <p:cNvPr id="3" name="Sottotitolo 4"/>
          <p:cNvSpPr txBox="1">
            <a:spLocks noGrp="1"/>
          </p:cNvSpPr>
          <p:nvPr>
            <p:ph type="body" idx="4294967295"/>
          </p:nvPr>
        </p:nvSpPr>
        <p:spPr>
          <a:xfrm>
            <a:off x="204525" y="2177447"/>
            <a:ext cx="3130327" cy="3394472"/>
          </a:xfrm>
        </p:spPr>
        <p:txBody>
          <a:bodyPr/>
          <a:lstStyle/>
          <a:p>
            <a:pPr marL="0" indent="0">
              <a:buNone/>
            </a:pPr>
            <a:r>
              <a:rPr lang="en-GB" sz="1500" dirty="0">
                <a:solidFill>
                  <a:srgbClr val="008080"/>
                </a:solidFill>
              </a:rPr>
              <a:t>             	Sustainable Diets… 	low </a:t>
            </a:r>
            <a:r>
              <a:rPr lang="en-GB" sz="1500" dirty="0" smtClean="0">
                <a:solidFill>
                  <a:srgbClr val="008080"/>
                </a:solidFill>
              </a:rPr>
              <a:t>e</a:t>
            </a:r>
            <a:r>
              <a:rPr lang="en-GB" sz="1500" b="1" dirty="0" smtClean="0">
                <a:solidFill>
                  <a:srgbClr val="FF0000"/>
                </a:solidFill>
              </a:rPr>
              <a:t>nvironmental </a:t>
            </a:r>
            <a:r>
              <a:rPr lang="en-GB" sz="1500" b="1" dirty="0">
                <a:solidFill>
                  <a:srgbClr val="FF0000"/>
                </a:solidFill>
              </a:rPr>
              <a:t>	impacts </a:t>
            </a:r>
            <a:r>
              <a:rPr lang="en-GB" sz="1500" dirty="0">
                <a:solidFill>
                  <a:srgbClr val="008080"/>
                </a:solidFill>
              </a:rPr>
              <a:t>which 	contribute to </a:t>
            </a:r>
            <a:r>
              <a:rPr lang="en-GB" sz="1500" b="1" dirty="0">
                <a:solidFill>
                  <a:srgbClr val="FF0000"/>
                </a:solidFill>
              </a:rPr>
              <a:t>food 	and nutrition security </a:t>
            </a:r>
            <a:r>
              <a:rPr lang="en-GB" sz="1500" dirty="0">
                <a:solidFill>
                  <a:srgbClr val="008080"/>
                </a:solidFill>
              </a:rPr>
              <a:t>and to </a:t>
            </a:r>
            <a:r>
              <a:rPr lang="en-GB" sz="1500" b="1" dirty="0">
                <a:solidFill>
                  <a:srgbClr val="FF0000"/>
                </a:solidFill>
              </a:rPr>
              <a:t>healthy life for present and future generations.</a:t>
            </a:r>
            <a:r>
              <a:rPr lang="en-GB" sz="1500" dirty="0">
                <a:solidFill>
                  <a:srgbClr val="008080"/>
                </a:solidFill>
              </a:rPr>
              <a:t> Sustainable diets are </a:t>
            </a:r>
            <a:r>
              <a:rPr lang="en-GB" sz="1500" b="1" dirty="0">
                <a:solidFill>
                  <a:srgbClr val="FF0000"/>
                </a:solidFill>
              </a:rPr>
              <a:t>protective</a:t>
            </a:r>
            <a:r>
              <a:rPr lang="en-GB" sz="1500" dirty="0">
                <a:solidFill>
                  <a:srgbClr val="FF0000"/>
                </a:solidFill>
              </a:rPr>
              <a:t> </a:t>
            </a:r>
            <a:r>
              <a:rPr lang="en-GB" sz="1500" dirty="0">
                <a:solidFill>
                  <a:srgbClr val="008080"/>
                </a:solidFill>
              </a:rPr>
              <a:t>and </a:t>
            </a:r>
            <a:r>
              <a:rPr lang="en-GB" sz="1500" b="1" dirty="0">
                <a:solidFill>
                  <a:srgbClr val="FF0000"/>
                </a:solidFill>
              </a:rPr>
              <a:t>respectful of biodiversity and ecosystems</a:t>
            </a:r>
            <a:r>
              <a:rPr lang="en-GB" sz="1500" dirty="0">
                <a:solidFill>
                  <a:srgbClr val="008080"/>
                </a:solidFill>
              </a:rPr>
              <a:t>, </a:t>
            </a:r>
            <a:r>
              <a:rPr lang="en-GB" sz="1500" b="1" dirty="0">
                <a:solidFill>
                  <a:srgbClr val="FF0000"/>
                </a:solidFill>
              </a:rPr>
              <a:t>culturally acceptable</a:t>
            </a:r>
            <a:r>
              <a:rPr lang="en-GB" sz="1500" dirty="0">
                <a:solidFill>
                  <a:srgbClr val="008080"/>
                </a:solidFill>
              </a:rPr>
              <a:t>, </a:t>
            </a:r>
            <a:r>
              <a:rPr lang="en-GB" sz="1500" b="1" dirty="0">
                <a:solidFill>
                  <a:srgbClr val="FF0000"/>
                </a:solidFill>
              </a:rPr>
              <a:t>accessible</a:t>
            </a:r>
            <a:r>
              <a:rPr lang="en-GB" sz="1500" dirty="0">
                <a:solidFill>
                  <a:srgbClr val="008080"/>
                </a:solidFill>
              </a:rPr>
              <a:t>, </a:t>
            </a:r>
            <a:r>
              <a:rPr lang="en-GB" sz="1500" b="1" dirty="0">
                <a:solidFill>
                  <a:srgbClr val="FF0000"/>
                </a:solidFill>
              </a:rPr>
              <a:t>economically fair</a:t>
            </a:r>
            <a:r>
              <a:rPr lang="en-GB" sz="1500" dirty="0">
                <a:solidFill>
                  <a:srgbClr val="FF0000"/>
                </a:solidFill>
              </a:rPr>
              <a:t> </a:t>
            </a:r>
            <a:r>
              <a:rPr lang="en-GB" sz="1500" dirty="0">
                <a:solidFill>
                  <a:srgbClr val="008080"/>
                </a:solidFill>
              </a:rPr>
              <a:t>and </a:t>
            </a:r>
            <a:r>
              <a:rPr lang="en-GB" sz="1500" b="1" dirty="0">
                <a:solidFill>
                  <a:srgbClr val="FF0000"/>
                </a:solidFill>
              </a:rPr>
              <a:t>affordable</a:t>
            </a:r>
            <a:r>
              <a:rPr lang="en-GB" sz="1500" dirty="0">
                <a:solidFill>
                  <a:srgbClr val="008080"/>
                </a:solidFill>
              </a:rPr>
              <a:t>; </a:t>
            </a:r>
            <a:r>
              <a:rPr lang="en-GB" sz="1500" b="1" dirty="0">
                <a:solidFill>
                  <a:srgbClr val="FF0000"/>
                </a:solidFill>
              </a:rPr>
              <a:t>nutritionally adequate</a:t>
            </a:r>
            <a:r>
              <a:rPr lang="en-GB" sz="1500" dirty="0">
                <a:solidFill>
                  <a:srgbClr val="008080"/>
                </a:solidFill>
              </a:rPr>
              <a:t>, </a:t>
            </a:r>
            <a:r>
              <a:rPr lang="en-GB" sz="1500" b="1" dirty="0">
                <a:solidFill>
                  <a:srgbClr val="FF0000"/>
                </a:solidFill>
              </a:rPr>
              <a:t>safe</a:t>
            </a:r>
            <a:r>
              <a:rPr lang="en-GB" sz="1500" dirty="0">
                <a:solidFill>
                  <a:srgbClr val="008080"/>
                </a:solidFill>
              </a:rPr>
              <a:t> and </a:t>
            </a:r>
            <a:r>
              <a:rPr lang="en-GB" sz="1500" b="1" dirty="0">
                <a:solidFill>
                  <a:srgbClr val="FF0000"/>
                </a:solidFill>
              </a:rPr>
              <a:t>healthy</a:t>
            </a:r>
            <a:r>
              <a:rPr lang="en-GB" sz="1500" dirty="0">
                <a:solidFill>
                  <a:srgbClr val="008080"/>
                </a:solidFill>
              </a:rPr>
              <a:t>; while </a:t>
            </a:r>
            <a:r>
              <a:rPr lang="en-GB" sz="1500" b="1" dirty="0">
                <a:solidFill>
                  <a:srgbClr val="FF0000"/>
                </a:solidFill>
              </a:rPr>
              <a:t>optimizing natural </a:t>
            </a:r>
            <a:r>
              <a:rPr lang="en-GB" sz="1500" dirty="0">
                <a:solidFill>
                  <a:srgbClr val="008080"/>
                </a:solidFill>
              </a:rPr>
              <a:t>and </a:t>
            </a:r>
            <a:r>
              <a:rPr lang="en-GB" sz="1500" b="1" dirty="0">
                <a:solidFill>
                  <a:srgbClr val="FF0000"/>
                </a:solidFill>
              </a:rPr>
              <a:t>human</a:t>
            </a:r>
            <a:r>
              <a:rPr lang="en-GB" sz="1500" dirty="0">
                <a:solidFill>
                  <a:srgbClr val="FF0000"/>
                </a:solidFill>
              </a:rPr>
              <a:t> </a:t>
            </a:r>
            <a:r>
              <a:rPr lang="en-GB" sz="1500" b="1" dirty="0">
                <a:solidFill>
                  <a:srgbClr val="FF0000"/>
                </a:solidFill>
              </a:rPr>
              <a:t>resources</a:t>
            </a:r>
            <a:r>
              <a:rPr lang="en-GB" sz="1500" dirty="0">
                <a:solidFill>
                  <a:srgbClr val="008080"/>
                </a:solidFill>
              </a:rPr>
              <a:t>.</a:t>
            </a:r>
          </a:p>
        </p:txBody>
      </p:sp>
      <p:sp>
        <p:nvSpPr>
          <p:cNvPr id="4" name="TextBox 3"/>
          <p:cNvSpPr txBox="1"/>
          <p:nvPr/>
        </p:nvSpPr>
        <p:spPr>
          <a:xfrm>
            <a:off x="628653" y="5329915"/>
            <a:ext cx="2593181" cy="253916"/>
          </a:xfrm>
          <a:prstGeom prst="rect">
            <a:avLst/>
          </a:prstGeom>
          <a:noFill/>
          <a:ln cap="flat">
            <a:noFill/>
          </a:ln>
        </p:spPr>
        <p:txBody>
          <a:bodyPr vert="horz" wrap="square" lIns="68580" tIns="34290" rIns="68580" bIns="34290" anchor="t" anchorCtr="0" compatLnSpc="1">
            <a:spAutoFit/>
          </a:bodyPr>
          <a:lstStyle/>
          <a:p>
            <a:pPr defTabSz="685800" fontAlgn="auto">
              <a:spcBef>
                <a:spcPts val="375"/>
              </a:spcBef>
              <a:spcAft>
                <a:spcPts val="0"/>
              </a:spcAft>
              <a:buNone/>
              <a:defRPr sz="1800" b="0" i="0" u="none" strike="noStrike" kern="0" cap="none" spc="0" baseline="0">
                <a:solidFill>
                  <a:srgbClr val="000000"/>
                </a:solidFill>
                <a:uFillTx/>
              </a:defRPr>
            </a:pPr>
            <a:r>
              <a:rPr lang="en-US" sz="1500" b="0">
                <a:solidFill>
                  <a:srgbClr val="339966"/>
                </a:solidFill>
                <a:latin typeface="Calibri" pitchFamily="34"/>
                <a:cs typeface="Calibri" pitchFamily="34"/>
              </a:rPr>
              <a:t>Source: FAO, 2010</a:t>
            </a:r>
          </a:p>
        </p:txBody>
      </p:sp>
      <p:sp>
        <p:nvSpPr>
          <p:cNvPr id="5" name="Rectangle 1"/>
          <p:cNvSpPr/>
          <p:nvPr/>
        </p:nvSpPr>
        <p:spPr>
          <a:xfrm>
            <a:off x="3818170" y="1684181"/>
            <a:ext cx="5139920" cy="4339650"/>
          </a:xfrm>
          <a:prstGeom prst="rect">
            <a:avLst/>
          </a:prstGeom>
          <a:noFill/>
          <a:ln cap="flat">
            <a:noFill/>
            <a:prstDash val="solid"/>
          </a:ln>
        </p:spPr>
        <p:txBody>
          <a:bodyPr vert="horz" wrap="square" lIns="68580" tIns="34290" rIns="68580" bIns="34290" anchor="t" anchorCtr="0" compatLnSpc="1">
            <a:spAutoFit/>
          </a:bodyPr>
          <a:lstStyle/>
          <a:p>
            <a:pPr marL="214313" indent="-214313" defTabSz="685800" fontAlgn="auto">
              <a:lnSpc>
                <a:spcPct val="100000"/>
              </a:lnSpc>
              <a:spcBef>
                <a:spcPts val="0"/>
              </a:spcBef>
              <a:spcAft>
                <a:spcPts val="0"/>
              </a:spcAft>
              <a:buSzPct val="100000"/>
              <a:buFont typeface="Arial" pitchFamily="34"/>
              <a:buChar char="•"/>
              <a:defRPr sz="1800" b="0" i="0" u="none" strike="noStrike" kern="0" cap="none" spc="0" baseline="0">
                <a:solidFill>
                  <a:srgbClr val="000000"/>
                </a:solidFill>
                <a:uFillTx/>
              </a:defRPr>
            </a:pPr>
            <a:r>
              <a:rPr lang="en-NZ" sz="1200" b="0">
                <a:solidFill>
                  <a:srgbClr val="000000"/>
                </a:solidFill>
                <a:latin typeface="Calibri"/>
              </a:rPr>
              <a:t>end hunger and </a:t>
            </a:r>
            <a:r>
              <a:rPr lang="en-NZ" sz="1200">
                <a:solidFill>
                  <a:srgbClr val="FF0000"/>
                </a:solidFill>
                <a:latin typeface="Calibri"/>
              </a:rPr>
              <a:t>ensure access </a:t>
            </a:r>
            <a:r>
              <a:rPr lang="en-NZ" sz="1200" b="0">
                <a:solidFill>
                  <a:srgbClr val="000000"/>
                </a:solidFill>
                <a:latin typeface="Calibri"/>
              </a:rPr>
              <a:t>by </a:t>
            </a:r>
            <a:r>
              <a:rPr lang="en-NZ" sz="1200">
                <a:solidFill>
                  <a:srgbClr val="FF0000"/>
                </a:solidFill>
                <a:latin typeface="Calibri"/>
              </a:rPr>
              <a:t>all people</a:t>
            </a:r>
            <a:r>
              <a:rPr lang="en-NZ" sz="1200" b="0">
                <a:solidFill>
                  <a:srgbClr val="000000"/>
                </a:solidFill>
                <a:latin typeface="Calibri"/>
              </a:rPr>
              <a:t>, in particular the poor and people in vulnerable situations, including infants, to </a:t>
            </a:r>
            <a:r>
              <a:rPr lang="en-NZ" sz="1200">
                <a:solidFill>
                  <a:srgbClr val="FF0000"/>
                </a:solidFill>
                <a:latin typeface="Calibri"/>
              </a:rPr>
              <a:t>safe</a:t>
            </a:r>
            <a:r>
              <a:rPr lang="en-NZ" sz="1200" b="0">
                <a:solidFill>
                  <a:srgbClr val="000000"/>
                </a:solidFill>
                <a:latin typeface="Calibri"/>
              </a:rPr>
              <a:t>, </a:t>
            </a:r>
            <a:r>
              <a:rPr lang="en-NZ" sz="1200">
                <a:solidFill>
                  <a:srgbClr val="FF0000"/>
                </a:solidFill>
                <a:latin typeface="Calibri"/>
              </a:rPr>
              <a:t>nutritious</a:t>
            </a:r>
            <a:r>
              <a:rPr lang="en-NZ" sz="1200" b="0">
                <a:solidFill>
                  <a:srgbClr val="000000"/>
                </a:solidFill>
                <a:latin typeface="Calibri"/>
              </a:rPr>
              <a:t> and sufficient food all year round</a:t>
            </a:r>
          </a:p>
          <a:p>
            <a:pPr marL="214313" indent="-214313" defTabSz="685800" fontAlgn="auto">
              <a:lnSpc>
                <a:spcPct val="100000"/>
              </a:lnSpc>
              <a:spcBef>
                <a:spcPts val="0"/>
              </a:spcBef>
              <a:spcAft>
                <a:spcPts val="0"/>
              </a:spcAft>
              <a:buSzPct val="100000"/>
              <a:buFont typeface="Arial" pitchFamily="34"/>
              <a:buChar char="•"/>
              <a:defRPr sz="1800" b="0" i="0" u="none" strike="noStrike" kern="0" cap="none" spc="0" baseline="0">
                <a:solidFill>
                  <a:srgbClr val="000000"/>
                </a:solidFill>
                <a:uFillTx/>
              </a:defRPr>
            </a:pPr>
            <a:r>
              <a:rPr lang="en-NZ" sz="1200">
                <a:solidFill>
                  <a:srgbClr val="FF0000"/>
                </a:solidFill>
                <a:latin typeface="Calibri"/>
              </a:rPr>
              <a:t>end all forms of malnutrition</a:t>
            </a:r>
            <a:r>
              <a:rPr lang="en-NZ" sz="1200" b="0">
                <a:solidFill>
                  <a:srgbClr val="000000"/>
                </a:solidFill>
                <a:latin typeface="Calibri"/>
              </a:rPr>
              <a:t>, including achieving, by 2025, the internationally agreed targets on stunting and wasting in children under 5 years of age, and address the nutritional needs of adolescent girls, pregnant and lactating women a</a:t>
            </a:r>
            <a:r>
              <a:rPr lang="en-NZ" sz="1350" b="0">
                <a:solidFill>
                  <a:srgbClr val="000000"/>
                </a:solidFill>
                <a:latin typeface="Calibri"/>
              </a:rPr>
              <a:t>n</a:t>
            </a:r>
            <a:r>
              <a:rPr lang="en-NZ" sz="1200" b="0">
                <a:solidFill>
                  <a:srgbClr val="000000"/>
                </a:solidFill>
                <a:latin typeface="Calibri"/>
              </a:rPr>
              <a:t>d older persons </a:t>
            </a:r>
          </a:p>
          <a:p>
            <a:pPr marL="214313" indent="-214313" defTabSz="685800" fontAlgn="auto">
              <a:lnSpc>
                <a:spcPct val="100000"/>
              </a:lnSpc>
              <a:spcBef>
                <a:spcPts val="0"/>
              </a:spcBef>
              <a:spcAft>
                <a:spcPts val="0"/>
              </a:spcAft>
              <a:buSzPct val="100000"/>
              <a:buFont typeface="Arial" pitchFamily="34"/>
              <a:buChar char="•"/>
              <a:defRPr sz="1800" b="0" i="0" u="none" strike="noStrike" kern="0" cap="none" spc="0" baseline="0">
                <a:solidFill>
                  <a:srgbClr val="000000"/>
                </a:solidFill>
                <a:uFillTx/>
              </a:defRPr>
            </a:pPr>
            <a:r>
              <a:rPr lang="en-NZ" sz="1200" b="0">
                <a:solidFill>
                  <a:srgbClr val="000000"/>
                </a:solidFill>
                <a:latin typeface="Calibri"/>
              </a:rPr>
              <a:t>double the agricultural productivity and </a:t>
            </a:r>
            <a:r>
              <a:rPr lang="en-NZ" sz="1200">
                <a:solidFill>
                  <a:srgbClr val="FF0000"/>
                </a:solidFill>
                <a:latin typeface="Calibri"/>
              </a:rPr>
              <a:t>incomes of small-scale food producers</a:t>
            </a:r>
            <a:r>
              <a:rPr lang="en-NZ" sz="1200" b="0">
                <a:solidFill>
                  <a:srgbClr val="000000"/>
                </a:solidFill>
                <a:latin typeface="Calibri"/>
              </a:rPr>
              <a:t>, in particular women, indigenous peoples, family farmers, pastoralists and fishers, including through secure and equal access to land, other productive resources and inputs, knowledge, financial services, markets and opportunities for value addition and non-farm employment </a:t>
            </a:r>
          </a:p>
          <a:p>
            <a:pPr marL="214313" indent="-214313" defTabSz="685800" fontAlgn="auto">
              <a:lnSpc>
                <a:spcPct val="100000"/>
              </a:lnSpc>
              <a:spcBef>
                <a:spcPts val="0"/>
              </a:spcBef>
              <a:spcAft>
                <a:spcPts val="0"/>
              </a:spcAft>
              <a:buSzPct val="100000"/>
              <a:buFont typeface="Arial" pitchFamily="34"/>
              <a:buChar char="•"/>
              <a:defRPr sz="1800" b="0" i="0" u="none" strike="noStrike" kern="0" cap="none" spc="0" baseline="0">
                <a:solidFill>
                  <a:srgbClr val="000000"/>
                </a:solidFill>
                <a:uFillTx/>
              </a:defRPr>
            </a:pPr>
            <a:r>
              <a:rPr lang="en-NZ" sz="1200">
                <a:solidFill>
                  <a:srgbClr val="FF0000"/>
                </a:solidFill>
                <a:latin typeface="Calibri"/>
              </a:rPr>
              <a:t>ensure sustainable food production systems and implement resilient agricultural practices</a:t>
            </a:r>
            <a:r>
              <a:rPr lang="en-NZ" sz="1200" b="0">
                <a:solidFill>
                  <a:srgbClr val="000000"/>
                </a:solidFill>
                <a:latin typeface="Calibri"/>
              </a:rPr>
              <a:t> that increase productivity and production, that help </a:t>
            </a:r>
            <a:r>
              <a:rPr lang="en-NZ" sz="1200">
                <a:solidFill>
                  <a:srgbClr val="FF0000"/>
                </a:solidFill>
                <a:latin typeface="Calibri"/>
              </a:rPr>
              <a:t>maintain ecosystems</a:t>
            </a:r>
            <a:r>
              <a:rPr lang="en-NZ" sz="1200" b="0">
                <a:solidFill>
                  <a:srgbClr val="000000"/>
                </a:solidFill>
                <a:latin typeface="Calibri"/>
              </a:rPr>
              <a:t>, that strengthen capacity for adaptation to climate change, extreme weather, drought, flooding and other disasters and that </a:t>
            </a:r>
            <a:r>
              <a:rPr lang="en-NZ" sz="1200">
                <a:solidFill>
                  <a:srgbClr val="FF0000"/>
                </a:solidFill>
                <a:latin typeface="Calibri"/>
              </a:rPr>
              <a:t>progressively improve land and soil quality</a:t>
            </a:r>
          </a:p>
          <a:p>
            <a:pPr marL="214313" indent="-214313" defTabSz="685800" fontAlgn="auto">
              <a:lnSpc>
                <a:spcPct val="100000"/>
              </a:lnSpc>
              <a:spcBef>
                <a:spcPts val="0"/>
              </a:spcBef>
              <a:spcAft>
                <a:spcPts val="0"/>
              </a:spcAft>
              <a:buSzPct val="100000"/>
              <a:buFont typeface="Arial" pitchFamily="34"/>
              <a:buChar char="•"/>
              <a:defRPr sz="1800" b="0" i="0" u="none" strike="noStrike" kern="0" cap="none" spc="0" baseline="0">
                <a:solidFill>
                  <a:srgbClr val="000000"/>
                </a:solidFill>
                <a:uFillTx/>
              </a:defRPr>
            </a:pPr>
            <a:r>
              <a:rPr lang="en-NZ" sz="1200" b="0">
                <a:solidFill>
                  <a:srgbClr val="000000"/>
                </a:solidFill>
                <a:latin typeface="Calibri"/>
              </a:rPr>
              <a:t>maintain the </a:t>
            </a:r>
            <a:r>
              <a:rPr lang="en-NZ" sz="1200">
                <a:solidFill>
                  <a:srgbClr val="FF0000"/>
                </a:solidFill>
                <a:latin typeface="Calibri"/>
              </a:rPr>
              <a:t>genetic diversity </a:t>
            </a:r>
            <a:r>
              <a:rPr lang="en-NZ" sz="1200" b="0">
                <a:solidFill>
                  <a:srgbClr val="000000"/>
                </a:solidFill>
                <a:latin typeface="Calibri"/>
              </a:rPr>
              <a:t>of seeds, cultivated plants and farmed and domesticated animals and their related wild species, including through </a:t>
            </a:r>
            <a:r>
              <a:rPr lang="en-NZ" sz="1200">
                <a:solidFill>
                  <a:srgbClr val="FF0000"/>
                </a:solidFill>
                <a:latin typeface="Calibri"/>
              </a:rPr>
              <a:t>soundly managed and diversified </a:t>
            </a:r>
            <a:r>
              <a:rPr lang="en-NZ" sz="1200" b="0">
                <a:solidFill>
                  <a:srgbClr val="000000"/>
                </a:solidFill>
                <a:latin typeface="Calibri"/>
              </a:rPr>
              <a:t>seed and plant banks at the national, regional and international levels, and promote </a:t>
            </a:r>
            <a:r>
              <a:rPr lang="en-NZ" sz="1200">
                <a:solidFill>
                  <a:srgbClr val="FF0000"/>
                </a:solidFill>
                <a:latin typeface="Calibri"/>
              </a:rPr>
              <a:t>access to and fair and equitable sharing of benefits</a:t>
            </a:r>
            <a:r>
              <a:rPr lang="en-NZ" sz="1200" b="0">
                <a:solidFill>
                  <a:srgbClr val="000000"/>
                </a:solidFill>
                <a:latin typeface="Calibri"/>
              </a:rPr>
              <a:t> arising from the utilization of genetic resources and associated </a:t>
            </a:r>
            <a:r>
              <a:rPr lang="en-NZ" sz="1200">
                <a:solidFill>
                  <a:srgbClr val="FF0000"/>
                </a:solidFill>
                <a:latin typeface="Calibri"/>
              </a:rPr>
              <a:t>traditional </a:t>
            </a:r>
            <a:r>
              <a:rPr lang="en-NZ" sz="1200" b="0">
                <a:solidFill>
                  <a:srgbClr val="000000"/>
                </a:solidFill>
                <a:latin typeface="Calibri"/>
              </a:rPr>
              <a:t>knowledge, as internationally agreed </a:t>
            </a:r>
          </a:p>
        </p:txBody>
      </p:sp>
      <p:pic>
        <p:nvPicPr>
          <p:cNvPr id="6" name="Picture 2"/>
          <p:cNvPicPr>
            <a:picLocks noChangeAspect="1"/>
          </p:cNvPicPr>
          <p:nvPr/>
        </p:nvPicPr>
        <p:blipFill>
          <a:blip r:embed="rId3" cstate="print"/>
          <a:stretch>
            <a:fillRect/>
          </a:stretch>
        </p:blipFill>
        <p:spPr>
          <a:xfrm>
            <a:off x="48583" y="2193970"/>
            <a:ext cx="828996" cy="1006871"/>
          </a:xfrm>
          <a:prstGeom prst="rect">
            <a:avLst/>
          </a:prstGeom>
          <a:noFill/>
          <a:ln cap="flat">
            <a:noFill/>
          </a:ln>
        </p:spPr>
      </p:pic>
      <p:sp>
        <p:nvSpPr>
          <p:cNvPr id="7" name="Rectangle 3"/>
          <p:cNvSpPr/>
          <p:nvPr/>
        </p:nvSpPr>
        <p:spPr>
          <a:xfrm>
            <a:off x="4102134" y="1076974"/>
            <a:ext cx="4572002" cy="484748"/>
          </a:xfrm>
          <a:prstGeom prst="rect">
            <a:avLst/>
          </a:prstGeom>
          <a:noFill/>
          <a:ln cap="flat">
            <a:noFill/>
            <a:prstDash val="solid"/>
          </a:ln>
        </p:spPr>
        <p:txBody>
          <a:bodyPr vert="horz" wrap="square" lIns="68580" tIns="34290" rIns="68580" bIns="34290" anchor="t" anchorCtr="0" compatLnSpc="1">
            <a:spAutoFit/>
          </a:bodyPr>
          <a:lstStyle/>
          <a:p>
            <a:pPr defTabSz="685800" fontAlgn="auto">
              <a:lnSpc>
                <a:spcPct val="100000"/>
              </a:lnSpc>
              <a:spcBef>
                <a:spcPts val="0"/>
              </a:spcBef>
              <a:spcAft>
                <a:spcPts val="0"/>
              </a:spcAft>
              <a:buNone/>
              <a:defRPr sz="1800" b="0" i="0" u="none" strike="noStrike" kern="0" cap="none" spc="0" baseline="0">
                <a:solidFill>
                  <a:srgbClr val="000000"/>
                </a:solidFill>
                <a:uFillTx/>
              </a:defRPr>
            </a:pPr>
            <a:r>
              <a:rPr lang="en-NZ" sz="1350">
                <a:solidFill>
                  <a:srgbClr val="FF0000"/>
                </a:solidFill>
                <a:latin typeface="Calibri"/>
              </a:rPr>
              <a:t>SDG 2</a:t>
            </a:r>
            <a:r>
              <a:rPr lang="en-NZ" sz="1350" b="0">
                <a:solidFill>
                  <a:srgbClr val="000000"/>
                </a:solidFill>
                <a:latin typeface="Calibri"/>
              </a:rPr>
              <a:t>: </a:t>
            </a:r>
            <a:r>
              <a:rPr lang="en-NZ" sz="1350">
                <a:solidFill>
                  <a:srgbClr val="FF0000"/>
                </a:solidFill>
                <a:latin typeface="Calibri"/>
              </a:rPr>
              <a:t>End hunger</a:t>
            </a:r>
            <a:r>
              <a:rPr lang="en-NZ" sz="1350" b="0">
                <a:solidFill>
                  <a:srgbClr val="000000"/>
                </a:solidFill>
                <a:latin typeface="Calibri"/>
              </a:rPr>
              <a:t>, achieve </a:t>
            </a:r>
            <a:r>
              <a:rPr lang="en-NZ" sz="1350">
                <a:solidFill>
                  <a:srgbClr val="FF0000"/>
                </a:solidFill>
                <a:latin typeface="Calibri"/>
              </a:rPr>
              <a:t>food security &amp; improved nutrition </a:t>
            </a:r>
            <a:r>
              <a:rPr lang="en-NZ" sz="1350" b="0">
                <a:solidFill>
                  <a:srgbClr val="000000"/>
                </a:solidFill>
                <a:latin typeface="Calibri"/>
              </a:rPr>
              <a:t>&amp; promote </a:t>
            </a:r>
            <a:r>
              <a:rPr lang="en-NZ" sz="1350">
                <a:solidFill>
                  <a:srgbClr val="FF0000"/>
                </a:solidFill>
                <a:latin typeface="Calibri"/>
              </a:rPr>
              <a:t>sustainable agriculture</a:t>
            </a:r>
          </a:p>
        </p:txBody>
      </p:sp>
      <p:cxnSp>
        <p:nvCxnSpPr>
          <p:cNvPr id="8" name="Straight Arrow Connector 5"/>
          <p:cNvCxnSpPr/>
          <p:nvPr/>
        </p:nvCxnSpPr>
        <p:spPr>
          <a:xfrm flipV="1">
            <a:off x="3061609" y="1319342"/>
            <a:ext cx="2755442" cy="1705523"/>
          </a:xfrm>
          <a:prstGeom prst="straightConnector1">
            <a:avLst/>
          </a:prstGeom>
          <a:noFill/>
          <a:ln w="6345" cap="flat">
            <a:solidFill>
              <a:srgbClr val="000000"/>
            </a:solidFill>
            <a:prstDash val="solid"/>
            <a:miter/>
            <a:headEnd type="arrow"/>
            <a:tailEnd type="arrow"/>
          </a:ln>
        </p:spPr>
      </p:cxnSp>
      <p:cxnSp>
        <p:nvCxnSpPr>
          <p:cNvPr id="9" name="Straight Arrow Connector 8"/>
          <p:cNvCxnSpPr/>
          <p:nvPr/>
        </p:nvCxnSpPr>
        <p:spPr>
          <a:xfrm flipV="1">
            <a:off x="3221834" y="4114800"/>
            <a:ext cx="880300" cy="824942"/>
          </a:xfrm>
          <a:prstGeom prst="straightConnector1">
            <a:avLst/>
          </a:prstGeom>
          <a:noFill/>
          <a:ln w="6345" cap="flat">
            <a:solidFill>
              <a:srgbClr val="000000"/>
            </a:solidFill>
            <a:prstDash val="solid"/>
            <a:miter/>
            <a:headEnd type="arrow"/>
            <a:tailEnd type="arrow"/>
          </a:ln>
        </p:spPr>
      </p:cxnSp>
      <p:cxnSp>
        <p:nvCxnSpPr>
          <p:cNvPr id="10" name="Straight Arrow Connector 10"/>
          <p:cNvCxnSpPr/>
          <p:nvPr/>
        </p:nvCxnSpPr>
        <p:spPr>
          <a:xfrm flipV="1">
            <a:off x="1641023" y="3144413"/>
            <a:ext cx="4972050" cy="1371134"/>
          </a:xfrm>
          <a:prstGeom prst="straightConnector1">
            <a:avLst/>
          </a:prstGeom>
          <a:noFill/>
          <a:ln w="6345" cap="flat">
            <a:solidFill>
              <a:srgbClr val="000000"/>
            </a:solidFill>
            <a:prstDash val="solid"/>
            <a:miter/>
            <a:headEnd type="arrow"/>
            <a:tailEnd type="arrow"/>
          </a:ln>
        </p:spPr>
      </p:cxnSp>
      <p:cxnSp>
        <p:nvCxnSpPr>
          <p:cNvPr id="11" name="Straight Arrow Connector 15"/>
          <p:cNvCxnSpPr/>
          <p:nvPr/>
        </p:nvCxnSpPr>
        <p:spPr>
          <a:xfrm flipV="1">
            <a:off x="3061609" y="1861460"/>
            <a:ext cx="2253341" cy="2654087"/>
          </a:xfrm>
          <a:prstGeom prst="straightConnector1">
            <a:avLst/>
          </a:prstGeom>
          <a:noFill/>
          <a:ln w="6345" cap="flat">
            <a:solidFill>
              <a:srgbClr val="000000"/>
            </a:solidFill>
            <a:prstDash val="solid"/>
            <a:miter/>
            <a:headEnd type="arrow"/>
            <a:tailEnd type="arrow"/>
          </a:ln>
        </p:spPr>
      </p:cxnSp>
      <p:cxnSp>
        <p:nvCxnSpPr>
          <p:cNvPr id="12" name="Straight Arrow Connector 17"/>
          <p:cNvCxnSpPr/>
          <p:nvPr/>
        </p:nvCxnSpPr>
        <p:spPr>
          <a:xfrm>
            <a:off x="2643876" y="4019042"/>
            <a:ext cx="2413900" cy="920700"/>
          </a:xfrm>
          <a:prstGeom prst="straightConnector1">
            <a:avLst/>
          </a:prstGeom>
          <a:noFill/>
          <a:ln w="6345" cap="flat">
            <a:solidFill>
              <a:srgbClr val="000000"/>
            </a:solidFill>
            <a:prstDash val="solid"/>
            <a:miter/>
            <a:headEnd type="arrow"/>
            <a:tailEnd type="arrow"/>
          </a:ln>
        </p:spPr>
      </p:cxnSp>
      <p:cxnSp>
        <p:nvCxnSpPr>
          <p:cNvPr id="13" name="Straight Arrow Connector 21"/>
          <p:cNvCxnSpPr/>
          <p:nvPr/>
        </p:nvCxnSpPr>
        <p:spPr>
          <a:xfrm>
            <a:off x="2498273" y="4114801"/>
            <a:ext cx="2669717" cy="1677761"/>
          </a:xfrm>
          <a:prstGeom prst="straightConnector1">
            <a:avLst/>
          </a:prstGeom>
          <a:noFill/>
          <a:ln w="6345" cap="flat">
            <a:solidFill>
              <a:srgbClr val="000000"/>
            </a:solidFill>
            <a:prstDash val="solid"/>
            <a:miter/>
            <a:headEnd type="arrow"/>
            <a:tailEnd type="arrow"/>
          </a:ln>
        </p:spPr>
      </p:cxnSp>
      <p:cxnSp>
        <p:nvCxnSpPr>
          <p:cNvPr id="14" name="Straight Arrow Connector 23"/>
          <p:cNvCxnSpPr/>
          <p:nvPr/>
        </p:nvCxnSpPr>
        <p:spPr>
          <a:xfrm>
            <a:off x="1641023" y="4212774"/>
            <a:ext cx="2461110" cy="146953"/>
          </a:xfrm>
          <a:prstGeom prst="straightConnector1">
            <a:avLst/>
          </a:prstGeom>
          <a:noFill/>
          <a:ln w="6345" cap="flat">
            <a:solidFill>
              <a:srgbClr val="000000"/>
            </a:solidFill>
            <a:prstDash val="solid"/>
            <a:miter/>
            <a:headEnd type="arrow"/>
            <a:tailEnd type="arrow"/>
          </a:ln>
        </p:spPr>
      </p:cxnSp>
      <p:cxnSp>
        <p:nvCxnSpPr>
          <p:cNvPr id="15" name="Straight Arrow Connector 25"/>
          <p:cNvCxnSpPr/>
          <p:nvPr/>
        </p:nvCxnSpPr>
        <p:spPr>
          <a:xfrm flipV="1">
            <a:off x="2871575" y="2069902"/>
            <a:ext cx="4598749" cy="2693960"/>
          </a:xfrm>
          <a:prstGeom prst="straightConnector1">
            <a:avLst/>
          </a:prstGeom>
          <a:noFill/>
          <a:ln w="6345" cap="flat">
            <a:solidFill>
              <a:srgbClr val="000000"/>
            </a:solidFill>
            <a:prstDash val="solid"/>
            <a:miter/>
            <a:headEnd type="arrow"/>
            <a:tailEnd type="arrow"/>
          </a:ln>
        </p:spPr>
      </p:cxnSp>
      <p:cxnSp>
        <p:nvCxnSpPr>
          <p:cNvPr id="16" name="Straight Arrow Connector 30"/>
          <p:cNvCxnSpPr/>
          <p:nvPr/>
        </p:nvCxnSpPr>
        <p:spPr>
          <a:xfrm flipV="1">
            <a:off x="3472370" y="1199800"/>
            <a:ext cx="629764" cy="361917"/>
          </a:xfrm>
          <a:prstGeom prst="straightConnector1">
            <a:avLst/>
          </a:prstGeom>
          <a:noFill/>
          <a:ln w="6345" cap="flat">
            <a:solidFill>
              <a:srgbClr val="000000"/>
            </a:solidFill>
            <a:prstDash val="solid"/>
            <a:miter/>
            <a:headEnd type="arrow"/>
            <a:tailEnd type="arrow"/>
          </a:ln>
        </p:spPr>
      </p:cxnSp>
      <p:cxnSp>
        <p:nvCxnSpPr>
          <p:cNvPr id="17" name="Straight Arrow Connector 71680"/>
          <p:cNvCxnSpPr/>
          <p:nvPr/>
        </p:nvCxnSpPr>
        <p:spPr>
          <a:xfrm flipV="1">
            <a:off x="2604079" y="1280272"/>
            <a:ext cx="2188196" cy="2298116"/>
          </a:xfrm>
          <a:prstGeom prst="straightConnector1">
            <a:avLst/>
          </a:prstGeom>
          <a:noFill/>
          <a:ln w="6345" cap="flat">
            <a:solidFill>
              <a:srgbClr val="000000"/>
            </a:solidFill>
            <a:prstDash val="solid"/>
            <a:miter/>
            <a:headEnd type="arrow"/>
            <a:tailEnd type="arrow"/>
          </a:ln>
        </p:spPr>
      </p:cxnSp>
      <p:cxnSp>
        <p:nvCxnSpPr>
          <p:cNvPr id="18" name="Straight Arrow Connector 71687"/>
          <p:cNvCxnSpPr/>
          <p:nvPr/>
        </p:nvCxnSpPr>
        <p:spPr>
          <a:xfrm flipV="1">
            <a:off x="2496915" y="2064710"/>
            <a:ext cx="5319792" cy="2659286"/>
          </a:xfrm>
          <a:prstGeom prst="straightConnector1">
            <a:avLst/>
          </a:prstGeom>
          <a:noFill/>
          <a:ln w="6345" cap="flat">
            <a:solidFill>
              <a:srgbClr val="000000"/>
            </a:solidFill>
            <a:prstDash val="solid"/>
            <a:miter/>
            <a:headEnd type="arrow"/>
            <a:tailEnd type="arrow"/>
          </a:ln>
        </p:spPr>
      </p:cxnSp>
      <p:cxnSp>
        <p:nvCxnSpPr>
          <p:cNvPr id="19" name="Straight Arrow Connector 71689"/>
          <p:cNvCxnSpPr/>
          <p:nvPr/>
        </p:nvCxnSpPr>
        <p:spPr>
          <a:xfrm flipV="1">
            <a:off x="2525197" y="1821588"/>
            <a:ext cx="2678180" cy="2519135"/>
          </a:xfrm>
          <a:prstGeom prst="straightConnector1">
            <a:avLst/>
          </a:prstGeom>
          <a:noFill/>
          <a:ln w="6345" cap="flat">
            <a:solidFill>
              <a:srgbClr val="000000"/>
            </a:solidFill>
            <a:prstDash val="solid"/>
            <a:miter/>
            <a:headEnd type="arrow"/>
            <a:tailEnd type="arrow"/>
          </a:ln>
        </p:spPr>
      </p:cxnSp>
      <p:cxnSp>
        <p:nvCxnSpPr>
          <p:cNvPr id="20" name="Straight Arrow Connector 71691"/>
          <p:cNvCxnSpPr/>
          <p:nvPr/>
        </p:nvCxnSpPr>
        <p:spPr>
          <a:xfrm>
            <a:off x="2950455" y="2532111"/>
            <a:ext cx="2225997" cy="1808612"/>
          </a:xfrm>
          <a:prstGeom prst="straightConnector1">
            <a:avLst/>
          </a:prstGeom>
          <a:noFill/>
          <a:ln w="6345" cap="flat">
            <a:solidFill>
              <a:srgbClr val="000000"/>
            </a:solidFill>
            <a:prstDash val="solid"/>
            <a:miter/>
            <a:headEnd type="arrow"/>
            <a:tailEnd type="arrow"/>
          </a:ln>
        </p:spPr>
      </p:cxnSp>
      <p:cxnSp>
        <p:nvCxnSpPr>
          <p:cNvPr id="21" name="Straight Arrow Connector 71693"/>
          <p:cNvCxnSpPr/>
          <p:nvPr/>
        </p:nvCxnSpPr>
        <p:spPr>
          <a:xfrm flipV="1">
            <a:off x="2093205" y="2426628"/>
            <a:ext cx="2302924" cy="855241"/>
          </a:xfrm>
          <a:prstGeom prst="straightConnector1">
            <a:avLst/>
          </a:prstGeom>
          <a:noFill/>
          <a:ln w="6345" cap="flat">
            <a:solidFill>
              <a:srgbClr val="000000"/>
            </a:solidFill>
            <a:prstDash val="solid"/>
            <a:miter/>
            <a:headEnd type="arrow"/>
            <a:tailEnd type="arrow"/>
          </a:ln>
        </p:spPr>
      </p:cxnSp>
      <p:cxnSp>
        <p:nvCxnSpPr>
          <p:cNvPr id="22" name="Straight Arrow Connector 71695"/>
          <p:cNvCxnSpPr/>
          <p:nvPr/>
        </p:nvCxnSpPr>
        <p:spPr>
          <a:xfrm flipV="1">
            <a:off x="2069649" y="1469574"/>
            <a:ext cx="4163786" cy="1204642"/>
          </a:xfrm>
          <a:prstGeom prst="straightConnector1">
            <a:avLst/>
          </a:prstGeom>
          <a:noFill/>
          <a:ln w="6345" cap="flat">
            <a:solidFill>
              <a:srgbClr val="000000"/>
            </a:solidFill>
            <a:prstDash val="solid"/>
            <a:miter/>
            <a:headEnd type="arrow"/>
            <a:tailEnd type="arrow"/>
          </a:ln>
        </p:spPr>
      </p:cxnSp>
      <p:cxnSp>
        <p:nvCxnSpPr>
          <p:cNvPr id="23" name="Straight Arrow Connector 71699"/>
          <p:cNvCxnSpPr/>
          <p:nvPr/>
        </p:nvCxnSpPr>
        <p:spPr>
          <a:xfrm>
            <a:off x="3221834" y="3829980"/>
            <a:ext cx="905215" cy="1499934"/>
          </a:xfrm>
          <a:prstGeom prst="straightConnector1">
            <a:avLst/>
          </a:prstGeom>
          <a:noFill/>
          <a:ln w="6345" cap="flat">
            <a:solidFill>
              <a:srgbClr val="000000"/>
            </a:solidFill>
            <a:prstDash val="solid"/>
            <a:miter/>
            <a:headEnd type="arrow"/>
            <a:tailEnd type="arrow"/>
          </a:ln>
        </p:spPr>
      </p:cxnSp>
      <p:cxnSp>
        <p:nvCxnSpPr>
          <p:cNvPr id="24" name="Straight Arrow Connector 71702"/>
          <p:cNvCxnSpPr/>
          <p:nvPr/>
        </p:nvCxnSpPr>
        <p:spPr>
          <a:xfrm flipV="1">
            <a:off x="1362472" y="2091196"/>
            <a:ext cx="6254804" cy="2848546"/>
          </a:xfrm>
          <a:prstGeom prst="straightConnector1">
            <a:avLst/>
          </a:prstGeom>
          <a:noFill/>
          <a:ln w="6345" cap="flat">
            <a:solidFill>
              <a:srgbClr val="000000"/>
            </a:solidFill>
            <a:prstDash val="solid"/>
            <a:miter/>
            <a:headEnd type="arrow"/>
            <a:tailEnd type="arrow"/>
          </a:ln>
        </p:spPr>
      </p:cxnSp>
      <p:cxnSp>
        <p:nvCxnSpPr>
          <p:cNvPr id="25" name="Straight Arrow Connector 71707"/>
          <p:cNvCxnSpPr/>
          <p:nvPr/>
        </p:nvCxnSpPr>
        <p:spPr>
          <a:xfrm flipV="1">
            <a:off x="1641024" y="1861459"/>
            <a:ext cx="4592411" cy="3282041"/>
          </a:xfrm>
          <a:prstGeom prst="straightConnector1">
            <a:avLst/>
          </a:prstGeom>
          <a:noFill/>
          <a:ln w="6345" cap="flat">
            <a:solidFill>
              <a:srgbClr val="000000"/>
            </a:solidFill>
            <a:prstDash val="solid"/>
            <a:miter/>
            <a:headEnd type="arrow"/>
            <a:tailEnd type="arrow"/>
          </a:ln>
        </p:spPr>
      </p:cxnSp>
      <p:cxnSp>
        <p:nvCxnSpPr>
          <p:cNvPr id="26" name="Straight Arrow Connector 71709"/>
          <p:cNvCxnSpPr/>
          <p:nvPr/>
        </p:nvCxnSpPr>
        <p:spPr>
          <a:xfrm flipV="1">
            <a:off x="3334853" y="4763861"/>
            <a:ext cx="792195" cy="238521"/>
          </a:xfrm>
          <a:prstGeom prst="straightConnector1">
            <a:avLst/>
          </a:prstGeom>
          <a:noFill/>
          <a:ln w="6345" cap="flat">
            <a:solidFill>
              <a:srgbClr val="000000"/>
            </a:solidFill>
            <a:prstDash val="solid"/>
            <a:miter/>
            <a:headEnd type="arrow"/>
            <a:tailEnd type="arrow"/>
          </a:ln>
        </p:spPr>
      </p:cxnSp>
      <p:cxnSp>
        <p:nvCxnSpPr>
          <p:cNvPr id="27" name="Straight Arrow Connector 71712"/>
          <p:cNvCxnSpPr/>
          <p:nvPr/>
        </p:nvCxnSpPr>
        <p:spPr>
          <a:xfrm>
            <a:off x="1484544" y="4628855"/>
            <a:ext cx="5777591" cy="880862"/>
          </a:xfrm>
          <a:prstGeom prst="straightConnector1">
            <a:avLst/>
          </a:prstGeom>
          <a:noFill/>
          <a:ln w="6345" cap="flat">
            <a:solidFill>
              <a:srgbClr val="000000"/>
            </a:solidFill>
            <a:prstDash val="solid"/>
            <a:miter/>
            <a:headEnd type="arrow"/>
            <a:tailEnd type="arrow"/>
          </a:ln>
        </p:spPr>
      </p:cxnSp>
      <p:cxnSp>
        <p:nvCxnSpPr>
          <p:cNvPr id="28" name="Straight Arrow Connector 71715"/>
          <p:cNvCxnSpPr/>
          <p:nvPr/>
        </p:nvCxnSpPr>
        <p:spPr>
          <a:xfrm>
            <a:off x="1925239" y="4029562"/>
            <a:ext cx="4834787" cy="1069731"/>
          </a:xfrm>
          <a:prstGeom prst="straightConnector1">
            <a:avLst/>
          </a:prstGeom>
          <a:noFill/>
          <a:ln w="6345" cap="flat">
            <a:solidFill>
              <a:srgbClr val="000000"/>
            </a:solidFill>
            <a:prstDash val="solid"/>
            <a:miter/>
            <a:headEnd type="arrow"/>
            <a:tailEnd type="arrow"/>
          </a:ln>
        </p:spPr>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Decline in agro-biodiversity</a:t>
            </a:r>
            <a:endParaRPr lang="en-NZ" dirty="0"/>
          </a:p>
        </p:txBody>
      </p:sp>
      <p:sp>
        <p:nvSpPr>
          <p:cNvPr id="3" name="Content Placeholder 2"/>
          <p:cNvSpPr>
            <a:spLocks noGrp="1"/>
          </p:cNvSpPr>
          <p:nvPr>
            <p:ph idx="1"/>
          </p:nvPr>
        </p:nvSpPr>
        <p:spPr>
          <a:xfrm>
            <a:off x="395537" y="1628800"/>
            <a:ext cx="3528392" cy="4525962"/>
          </a:xfrm>
        </p:spPr>
        <p:txBody>
          <a:bodyPr/>
          <a:lstStyle/>
          <a:p>
            <a:r>
              <a:rPr lang="en-NZ" sz="1800" dirty="0" smtClean="0"/>
              <a:t>75,000 </a:t>
            </a:r>
            <a:r>
              <a:rPr lang="en-NZ" sz="1800" dirty="0"/>
              <a:t>edible plants and just 200 species are used regularly </a:t>
            </a:r>
            <a:endParaRPr lang="en-NZ" sz="1800" dirty="0" smtClean="0"/>
          </a:p>
          <a:p>
            <a:r>
              <a:rPr lang="en-NZ" sz="1800" dirty="0" smtClean="0"/>
              <a:t>Rice</a:t>
            </a:r>
            <a:r>
              <a:rPr lang="en-NZ" sz="1800" dirty="0"/>
              <a:t>, maize and wheat provide 56% of the food energy </a:t>
            </a:r>
            <a:r>
              <a:rPr lang="en-NZ" sz="1800" dirty="0" smtClean="0"/>
              <a:t>supply</a:t>
            </a:r>
          </a:p>
          <a:p>
            <a:r>
              <a:rPr lang="en-NZ" sz="1800" dirty="0" smtClean="0"/>
              <a:t>Just </a:t>
            </a:r>
            <a:r>
              <a:rPr lang="en-NZ" sz="1800" dirty="0"/>
              <a:t>9 crops supply 75% of food energy (wheat, rice, maize, sorghum, millet, potatoes, sweet potatoes, soybean and sugar) </a:t>
            </a:r>
            <a:endParaRPr lang="en-NZ" sz="1800" dirty="0" smtClean="0"/>
          </a:p>
          <a:p>
            <a:r>
              <a:rPr lang="en-NZ" sz="1800" dirty="0" smtClean="0"/>
              <a:t>Most cereals are consumed in a highly refined form and are therefore high </a:t>
            </a:r>
            <a:r>
              <a:rPr lang="en-NZ" sz="1800" dirty="0"/>
              <a:t>in carbohydrates but </a:t>
            </a:r>
            <a:r>
              <a:rPr lang="en-NZ" sz="1800" dirty="0" smtClean="0"/>
              <a:t>low </a:t>
            </a:r>
            <a:r>
              <a:rPr lang="en-NZ" sz="1800" dirty="0"/>
              <a:t>in </a:t>
            </a:r>
            <a:r>
              <a:rPr lang="en-NZ" sz="1800" dirty="0" smtClean="0"/>
              <a:t>micronutrients and other macronutrients</a:t>
            </a:r>
            <a:endParaRPr lang="en-NZ"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7944" y="1556792"/>
            <a:ext cx="4847291" cy="4725144"/>
          </a:xfrm>
          <a:prstGeom prst="rect">
            <a:avLst/>
          </a:prstGeom>
        </p:spPr>
      </p:pic>
    </p:spTree>
    <p:extLst>
      <p:ext uri="{BB962C8B-B14F-4D97-AF65-F5344CB8AC3E}">
        <p14:creationId xmlns:p14="http://schemas.microsoft.com/office/powerpoint/2010/main" val="29476005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Grp="1" noChangeArrowheads="1"/>
          </p:cNvSpPr>
          <p:nvPr>
            <p:ph type="title"/>
          </p:nvPr>
        </p:nvSpPr>
        <p:spPr/>
        <p:txBody>
          <a:bodyPr/>
          <a:lstStyle/>
          <a:p>
            <a:pPr eaLnBrk="1" hangingPunct="1"/>
            <a:r>
              <a:rPr lang="en-US" sz="5400" smtClean="0">
                <a:latin typeface="Georgia" pitchFamily="18" charset="0"/>
              </a:rPr>
              <a:t>Food Biodiversity</a:t>
            </a:r>
            <a:endParaRPr lang="en-GB" sz="5400" smtClean="0">
              <a:latin typeface="Georgia" pitchFamily="18" charset="0"/>
            </a:endParaRPr>
          </a:p>
        </p:txBody>
      </p:sp>
      <p:graphicFrame>
        <p:nvGraphicFramePr>
          <p:cNvPr id="1026" name="Object 5"/>
          <p:cNvGraphicFramePr>
            <a:graphicFrameLocks noGrp="1" noChangeAspect="1"/>
          </p:cNvGraphicFramePr>
          <p:nvPr>
            <p:ph type="chart" sz="half" idx="4294967295"/>
          </p:nvPr>
        </p:nvGraphicFramePr>
        <p:xfrm>
          <a:off x="0" y="1700219"/>
          <a:ext cx="4038600" cy="4524375"/>
        </p:xfrm>
        <a:graphic>
          <a:graphicData uri="http://schemas.openxmlformats.org/presentationml/2006/ole">
            <mc:AlternateContent xmlns:mc="http://schemas.openxmlformats.org/markup-compatibility/2006">
              <mc:Choice xmlns:v="urn:schemas-microsoft-com:vml" Requires="v">
                <p:oleObj spid="_x0000_s78889" name="Chart" r:id="rId3" imgW="4038600" imgH="4524451" progId="MSGraph.Chart.8">
                  <p:embed followColorScheme="full"/>
                </p:oleObj>
              </mc:Choice>
              <mc:Fallback>
                <p:oleObj name="Chart" r:id="rId3" imgW="4038600" imgH="4524451" progId="MSGraph.Chart.8">
                  <p:embed followColorScheme="full"/>
                  <p:pic>
                    <p:nvPicPr>
                      <p:cNvPr id="0" name="Object 10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0219"/>
                        <a:ext cx="4038600" cy="452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Rectangle 7"/>
          <p:cNvSpPr>
            <a:spLocks noChangeArrowheads="1"/>
          </p:cNvSpPr>
          <p:nvPr/>
        </p:nvSpPr>
        <p:spPr bwMode="auto">
          <a:xfrm>
            <a:off x="7" y="2027517"/>
            <a:ext cx="184731" cy="369332"/>
          </a:xfrm>
          <a:prstGeom prst="rect">
            <a:avLst/>
          </a:prstGeom>
          <a:noFill/>
          <a:ln w="9525" algn="ctr">
            <a:noFill/>
            <a:miter lim="800000"/>
            <a:headEnd/>
            <a:tailEnd/>
          </a:ln>
        </p:spPr>
        <p:txBody>
          <a:bodyPr wrap="none" anchor="ctr">
            <a:spAutoFit/>
          </a:bodyPr>
          <a:lstStyle/>
          <a:p>
            <a:pPr>
              <a:lnSpc>
                <a:spcPct val="100000"/>
              </a:lnSpc>
              <a:spcBef>
                <a:spcPct val="0"/>
              </a:spcBef>
              <a:buFontTx/>
              <a:buNone/>
            </a:pPr>
            <a:endParaRPr lang="en-GB" sz="1800" b="0">
              <a:solidFill>
                <a:srgbClr val="006666"/>
              </a:solidFill>
            </a:endParaRPr>
          </a:p>
        </p:txBody>
      </p:sp>
      <p:graphicFrame>
        <p:nvGraphicFramePr>
          <p:cNvPr id="89185" name="Group 97"/>
          <p:cNvGraphicFramePr>
            <a:graphicFrameLocks noGrp="1"/>
          </p:cNvGraphicFramePr>
          <p:nvPr/>
        </p:nvGraphicFramePr>
        <p:xfrm>
          <a:off x="323858" y="1773243"/>
          <a:ext cx="8640763" cy="4165283"/>
        </p:xfrm>
        <a:graphic>
          <a:graphicData uri="http://schemas.openxmlformats.org/drawingml/2006/table">
            <a:tbl>
              <a:tblPr/>
              <a:tblGrid>
                <a:gridCol w="2744788"/>
                <a:gridCol w="2903537"/>
                <a:gridCol w="2992438"/>
              </a:tblGrid>
              <a:tr h="779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smtClean="0">
                        <a:ln>
                          <a:noFill/>
                        </a:ln>
                        <a:solidFill>
                          <a:srgbClr val="006666"/>
                        </a:solidFill>
                        <a:effectLst/>
                        <a:latin typeface="Georgia"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6666"/>
                          </a:solidFill>
                          <a:effectLst/>
                          <a:latin typeface="Georgia" pitchFamily="18" charset="0"/>
                          <a:cs typeface="Times New Roman" pitchFamily="18" charset="0"/>
                        </a:rPr>
                        <a:t>Resource</a:t>
                      </a:r>
                      <a:endParaRPr kumimoji="0" lang="en-US" sz="3200" b="0" i="0" u="none" strike="noStrike" cap="none" normalizeH="0" baseline="0" smtClean="0">
                        <a:ln>
                          <a:noFill/>
                        </a:ln>
                        <a:solidFill>
                          <a:srgbClr val="006666"/>
                        </a:solidFill>
                        <a:effectLst/>
                        <a:latin typeface="Georgia"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smtClean="0">
                          <a:ln>
                            <a:noFill/>
                          </a:ln>
                          <a:solidFill>
                            <a:srgbClr val="006666"/>
                          </a:solidFill>
                          <a:effectLst/>
                          <a:latin typeface="Georgia" pitchFamily="18" charset="0"/>
                          <a:cs typeface="Times New Roman" pitchFamily="18" charset="0"/>
                        </a:rPr>
                        <a:t>Nutrient</a:t>
                      </a:r>
                      <a:endParaRPr kumimoji="0" lang="en-US" sz="3200" b="0" i="0" u="none" strike="noStrike" cap="none" normalizeH="0" baseline="0" smtClean="0">
                        <a:ln>
                          <a:noFill/>
                        </a:ln>
                        <a:solidFill>
                          <a:srgbClr val="006666"/>
                        </a:solidFill>
                        <a:effectLst/>
                        <a:latin typeface="Georgia"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620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66"/>
                          </a:solidFill>
                          <a:effectLst/>
                          <a:latin typeface="Georgia" pitchFamily="18" charset="0"/>
                          <a:cs typeface="Times New Roman" pitchFamily="18" charset="0"/>
                        </a:rPr>
                        <a:t>Wheat, cultivated and wild</a:t>
                      </a:r>
                      <a:endParaRPr kumimoji="0" lang="en-US" sz="2000" b="1" i="0" u="none" strike="noStrike" cap="none" normalizeH="0" baseline="0" smtClean="0">
                        <a:ln>
                          <a:noFill/>
                        </a:ln>
                        <a:solidFill>
                          <a:srgbClr val="006666"/>
                        </a:solidFill>
                        <a:effectLst/>
                        <a:latin typeface="Georgia"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rgbClr val="006666"/>
                          </a:solidFill>
                          <a:effectLst/>
                          <a:latin typeface="Georgia" pitchFamily="18" charset="0"/>
                          <a:cs typeface="Times New Roman" pitchFamily="18" charset="0"/>
                        </a:rPr>
                        <a:t>Triticum</a:t>
                      </a:r>
                      <a:endParaRPr kumimoji="0" lang="en-US" sz="1800" b="1" i="0" u="none" strike="noStrike" cap="none" normalizeH="0" baseline="0" smtClean="0">
                        <a:ln>
                          <a:noFill/>
                        </a:ln>
                        <a:solidFill>
                          <a:srgbClr val="006666"/>
                        </a:solidFill>
                        <a:effectLst/>
                        <a:latin typeface="Georgia"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pt-BR" sz="1800" b="1" i="0" u="none" strike="noStrike" cap="none" normalizeH="0" baseline="0" smtClean="0">
                          <a:ln>
                            <a:noFill/>
                          </a:ln>
                          <a:solidFill>
                            <a:srgbClr val="006666"/>
                          </a:solidFill>
                          <a:effectLst/>
                          <a:latin typeface="Georgia" pitchFamily="18" charset="0"/>
                          <a:cs typeface="Times New Roman" pitchFamily="18" charset="0"/>
                        </a:rPr>
                        <a:t>four species</a:t>
                      </a:r>
                      <a:endParaRPr kumimoji="0" lang="en-US" sz="1800" b="1" i="0" u="none" strike="noStrike" cap="none" normalizeH="0" baseline="0" smtClean="0">
                        <a:ln>
                          <a:noFill/>
                        </a:ln>
                        <a:solidFill>
                          <a:srgbClr val="006666"/>
                        </a:solidFill>
                        <a:effectLst/>
                        <a:latin typeface="Georgia"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pt-BR" sz="1800" b="1" i="0" u="none" strike="noStrike" cap="none" normalizeH="0" baseline="0" smtClean="0">
                          <a:ln>
                            <a:noFill/>
                          </a:ln>
                          <a:solidFill>
                            <a:srgbClr val="006666"/>
                          </a:solidFill>
                          <a:effectLst/>
                          <a:latin typeface="Georgia" pitchFamily="18" charset="0"/>
                          <a:cs typeface="Times New Roman" pitchFamily="18" charset="0"/>
                        </a:rPr>
                        <a:t>106 varieties</a:t>
                      </a:r>
                      <a:endParaRPr kumimoji="0" lang="pt-BR" sz="1800" b="1" i="0" u="none" strike="noStrike" cap="none" normalizeH="0" baseline="0" smtClean="0">
                        <a:ln>
                          <a:noFill/>
                        </a:ln>
                        <a:solidFill>
                          <a:srgbClr val="006666"/>
                        </a:solidFill>
                        <a:effectLst/>
                        <a:latin typeface="Georgia"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rgbClr val="006666"/>
                          </a:solidFill>
                          <a:effectLst/>
                          <a:latin typeface="Georgia" pitchFamily="18" charset="0"/>
                          <a:cs typeface="Times New Roman" pitchFamily="18" charset="0"/>
                        </a:rPr>
                        <a:t>Protein, amino acids, B-vitamins, vitamin E, fatty acids</a:t>
                      </a:r>
                      <a:endParaRPr kumimoji="0" lang="pt-BR" sz="1800" b="1" i="0" u="none" strike="noStrike" cap="none" normalizeH="0" baseline="0" smtClean="0">
                        <a:ln>
                          <a:noFill/>
                        </a:ln>
                        <a:solidFill>
                          <a:srgbClr val="006666"/>
                        </a:solidFill>
                        <a:effectLst/>
                        <a:latin typeface="Georgia"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8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2000" b="1" i="0" u="none" strike="noStrike" cap="none" normalizeH="0" baseline="0" smtClean="0">
                          <a:ln>
                            <a:noFill/>
                          </a:ln>
                          <a:solidFill>
                            <a:srgbClr val="006666"/>
                          </a:solidFill>
                          <a:effectLst/>
                          <a:latin typeface="Georgia" pitchFamily="18" charset="0"/>
                          <a:cs typeface="Times New Roman" pitchFamily="18" charset="0"/>
                        </a:rPr>
                        <a:t>Apricots</a:t>
                      </a:r>
                      <a:endParaRPr kumimoji="0" lang="pt-BR" sz="2000" b="1" i="0" u="none" strike="noStrike" cap="none" normalizeH="0" baseline="0" smtClean="0">
                        <a:ln>
                          <a:noFill/>
                        </a:ln>
                        <a:solidFill>
                          <a:srgbClr val="006666"/>
                        </a:solidFill>
                        <a:effectLst/>
                        <a:latin typeface="Georgia"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1" u="none" strike="noStrike" cap="none" normalizeH="0" baseline="0" smtClean="0">
                          <a:ln>
                            <a:noFill/>
                          </a:ln>
                          <a:solidFill>
                            <a:srgbClr val="006666"/>
                          </a:solidFill>
                          <a:effectLst/>
                          <a:latin typeface="Georgia" pitchFamily="18" charset="0"/>
                          <a:cs typeface="Times New Roman" pitchFamily="18" charset="0"/>
                        </a:rPr>
                        <a:t>Prunus</a:t>
                      </a:r>
                      <a:r>
                        <a:rPr kumimoji="0" lang="pt-BR" sz="1800" b="1" i="0" u="none" strike="noStrike" cap="none" normalizeH="0" baseline="0" smtClean="0">
                          <a:ln>
                            <a:noFill/>
                          </a:ln>
                          <a:solidFill>
                            <a:srgbClr val="006666"/>
                          </a:solidFill>
                          <a:effectLst/>
                          <a:latin typeface="Georgia" pitchFamily="18" charset="0"/>
                          <a:cs typeface="Times New Roman" pitchFamily="18" charset="0"/>
                        </a:rPr>
                        <a:t> </a:t>
                      </a:r>
                      <a:r>
                        <a:rPr kumimoji="0" lang="pt-BR" sz="1800" b="1" i="1" u="none" strike="noStrike" cap="none" normalizeH="0" baseline="0" smtClean="0">
                          <a:ln>
                            <a:noFill/>
                          </a:ln>
                          <a:solidFill>
                            <a:srgbClr val="006666"/>
                          </a:solidFill>
                          <a:effectLst/>
                          <a:latin typeface="Georgia" pitchFamily="18" charset="0"/>
                          <a:cs typeface="Times New Roman" pitchFamily="18" charset="0"/>
                        </a:rPr>
                        <a:t>armeniaca</a:t>
                      </a:r>
                      <a:r>
                        <a:rPr kumimoji="0" lang="pt-BR" sz="1800" b="1" i="0" u="none" strike="noStrike" cap="none" normalizeH="0" baseline="0" smtClean="0">
                          <a:ln>
                            <a:noFill/>
                          </a:ln>
                          <a:solidFill>
                            <a:srgbClr val="006666"/>
                          </a:solidFill>
                          <a:effectLst/>
                          <a:latin typeface="Georgia" pitchFamily="18" charset="0"/>
                          <a:cs typeface="Times New Roman" pitchFamily="18" charset="0"/>
                        </a:rPr>
                        <a:t>,</a:t>
                      </a:r>
                      <a:endParaRPr kumimoji="0" lang="en-US" sz="1800" b="1" i="0" u="none" strike="noStrike" cap="none" normalizeH="0" baseline="0" smtClean="0">
                        <a:ln>
                          <a:noFill/>
                        </a:ln>
                        <a:solidFill>
                          <a:srgbClr val="006666"/>
                        </a:solidFill>
                        <a:effectLst/>
                        <a:latin typeface="Georgia"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pt-BR" sz="1800" b="1" i="0" u="none" strike="noStrike" cap="none" normalizeH="0" baseline="0" smtClean="0">
                          <a:ln>
                            <a:noFill/>
                          </a:ln>
                          <a:solidFill>
                            <a:srgbClr val="006666"/>
                          </a:solidFill>
                          <a:effectLst/>
                          <a:latin typeface="Georgia" pitchFamily="18" charset="0"/>
                          <a:cs typeface="Times New Roman" pitchFamily="18" charset="0"/>
                        </a:rPr>
                        <a:t>more than 140 varieties</a:t>
                      </a:r>
                      <a:endParaRPr kumimoji="0" lang="en-US" sz="1800" b="1" i="0" u="none" strike="noStrike" cap="none" normalizeH="0" baseline="0" smtClean="0">
                        <a:ln>
                          <a:noFill/>
                        </a:ln>
                        <a:solidFill>
                          <a:srgbClr val="006666"/>
                        </a:solidFill>
                        <a:effectLst/>
                        <a:latin typeface="Georgia" pitchFamily="18"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pt-BR" sz="1800" b="1" i="0" u="none" strike="noStrike" cap="none" normalizeH="0" baseline="0" smtClean="0">
                          <a:ln>
                            <a:noFill/>
                          </a:ln>
                          <a:solidFill>
                            <a:srgbClr val="006666"/>
                          </a:solidFill>
                          <a:effectLst/>
                          <a:latin typeface="Georgia" pitchFamily="18" charset="0"/>
                          <a:cs typeface="Times New Roman" pitchFamily="18" charset="0"/>
                        </a:rPr>
                        <a:t>ß-carotene, lutein, lycopene, anthocyanins, vitamin C</a:t>
                      </a:r>
                      <a:endParaRPr kumimoji="0" lang="pt-BR" sz="1800" b="1" i="0" u="none" strike="noStrike" cap="none" normalizeH="0" baseline="0" smtClean="0">
                        <a:ln>
                          <a:noFill/>
                        </a:ln>
                        <a:solidFill>
                          <a:srgbClr val="006666"/>
                        </a:solidFill>
                        <a:effectLst/>
                        <a:latin typeface="Georgia"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350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6666"/>
                          </a:solidFill>
                          <a:effectLst/>
                          <a:latin typeface="Georgia" pitchFamily="18" charset="0"/>
                          <a:cs typeface="Times New Roman" pitchFamily="18" charset="0"/>
                        </a:rPr>
                        <a:t>Grapes</a:t>
                      </a:r>
                      <a:endParaRPr kumimoji="0" lang="en-US" sz="2000" b="1" i="0" u="none" strike="noStrike" cap="none" normalizeH="0" baseline="0" smtClean="0">
                        <a:ln>
                          <a:noFill/>
                        </a:ln>
                        <a:solidFill>
                          <a:srgbClr val="006666"/>
                        </a:solidFill>
                        <a:effectLst/>
                        <a:latin typeface="Georgia"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rgbClr val="006666"/>
                          </a:solidFill>
                          <a:effectLst/>
                          <a:latin typeface="Georgia" pitchFamily="18" charset="0"/>
                          <a:cs typeface="Times New Roman" pitchFamily="18" charset="0"/>
                        </a:rPr>
                        <a:t>Vitis</a:t>
                      </a:r>
                      <a:r>
                        <a:rPr kumimoji="0" lang="en-US" sz="1800" b="1" i="0" u="none" strike="noStrike" cap="none" normalizeH="0" baseline="0" smtClean="0">
                          <a:ln>
                            <a:noFill/>
                          </a:ln>
                          <a:solidFill>
                            <a:srgbClr val="006666"/>
                          </a:solidFill>
                          <a:effectLst/>
                          <a:latin typeface="Georgia" pitchFamily="18" charset="0"/>
                          <a:cs typeface="Times New Roman" pitchFamily="18" charset="0"/>
                        </a:rPr>
                        <a:t> </a:t>
                      </a:r>
                      <a:r>
                        <a:rPr kumimoji="0" lang="en-US" sz="1800" b="1" i="1" u="none" strike="noStrike" cap="none" normalizeH="0" baseline="0" smtClean="0">
                          <a:ln>
                            <a:noFill/>
                          </a:ln>
                          <a:solidFill>
                            <a:srgbClr val="006666"/>
                          </a:solidFill>
                          <a:effectLst/>
                          <a:latin typeface="Georgia" pitchFamily="18" charset="0"/>
                          <a:cs typeface="Times New Roman" pitchFamily="18" charset="0"/>
                        </a:rPr>
                        <a:t>vinifera</a:t>
                      </a:r>
                      <a:endParaRPr kumimoji="0" lang="en-US" sz="1800" b="1" i="0" u="none" strike="noStrike" cap="none" normalizeH="0" baseline="0" smtClean="0">
                        <a:ln>
                          <a:noFill/>
                        </a:ln>
                        <a:solidFill>
                          <a:srgbClr val="006666"/>
                        </a:solidFill>
                        <a:effectLst/>
                        <a:latin typeface="Georgia" pitchFamily="18"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66"/>
                          </a:solidFill>
                          <a:effectLst/>
                          <a:latin typeface="Georgia" pitchFamily="18" charset="0"/>
                          <a:cs typeface="Times New Roman" pitchFamily="18" charset="0"/>
                        </a:rPr>
                        <a:t>Thousands of varieties</a:t>
                      </a:r>
                      <a:endParaRPr kumimoji="0" lang="en-US" sz="1800" b="1" i="0" u="none" strike="noStrike" cap="none" normalizeH="0" baseline="0" smtClean="0">
                        <a:ln>
                          <a:noFill/>
                        </a:ln>
                        <a:solidFill>
                          <a:srgbClr val="006666"/>
                        </a:solidFill>
                        <a:effectLst/>
                        <a:latin typeface="Georgia"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6666"/>
                          </a:solidFill>
                          <a:effectLst/>
                          <a:latin typeface="Georgia" pitchFamily="18" charset="0"/>
                          <a:cs typeface="Times New Roman" pitchFamily="18" charset="0"/>
                        </a:rPr>
                        <a:t>Vitamin C, organic acids,  anthocyanins, resveratrol, many phytochemicals</a:t>
                      </a:r>
                      <a:endParaRPr kumimoji="0" lang="en-US" sz="1800" b="1" i="0" u="none" strike="noStrike" cap="none" normalizeH="0" baseline="0" smtClean="0">
                        <a:ln>
                          <a:noFill/>
                        </a:ln>
                        <a:solidFill>
                          <a:srgbClr val="006666"/>
                        </a:solidFill>
                        <a:effectLst/>
                        <a:latin typeface="Georgia"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51" name="Rectangle 85"/>
          <p:cNvSpPr>
            <a:spLocks noChangeArrowheads="1"/>
          </p:cNvSpPr>
          <p:nvPr/>
        </p:nvSpPr>
        <p:spPr bwMode="auto">
          <a:xfrm>
            <a:off x="7" y="4462742"/>
            <a:ext cx="184731" cy="369332"/>
          </a:xfrm>
          <a:prstGeom prst="rect">
            <a:avLst/>
          </a:prstGeom>
          <a:noFill/>
          <a:ln w="9525" algn="ctr">
            <a:noFill/>
            <a:miter lim="800000"/>
            <a:headEnd/>
            <a:tailEnd/>
          </a:ln>
        </p:spPr>
        <p:txBody>
          <a:bodyPr wrap="none" anchor="ctr">
            <a:spAutoFit/>
          </a:bodyPr>
          <a:lstStyle/>
          <a:p>
            <a:pPr>
              <a:lnSpc>
                <a:spcPct val="100000"/>
              </a:lnSpc>
              <a:spcBef>
                <a:spcPct val="0"/>
              </a:spcBef>
              <a:buFontTx/>
              <a:buNone/>
            </a:pPr>
            <a:endParaRPr lang="en-GB" sz="1800" b="0">
              <a:solidFill>
                <a:srgbClr val="006666"/>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228601" y="1828800"/>
            <a:ext cx="8662988" cy="4114800"/>
          </a:xfrm>
          <a:prstGeom prst="rect">
            <a:avLst/>
          </a:prstGeom>
          <a:noFill/>
          <a:ln w="9525">
            <a:noFill/>
            <a:miter lim="800000"/>
            <a:headEnd/>
            <a:tailEnd/>
          </a:ln>
        </p:spPr>
      </p:pic>
      <p:sp>
        <p:nvSpPr>
          <p:cNvPr id="14339" name="Text Box 3"/>
          <p:cNvSpPr txBox="1">
            <a:spLocks noChangeArrowheads="1"/>
          </p:cNvSpPr>
          <p:nvPr/>
        </p:nvSpPr>
        <p:spPr bwMode="auto">
          <a:xfrm>
            <a:off x="381000" y="533400"/>
            <a:ext cx="6324600" cy="579438"/>
          </a:xfrm>
          <a:prstGeom prst="rect">
            <a:avLst/>
          </a:prstGeom>
          <a:noFill/>
          <a:ln w="9525">
            <a:noFill/>
            <a:miter lim="800000"/>
            <a:headEnd/>
            <a:tailEnd/>
          </a:ln>
        </p:spPr>
        <p:txBody>
          <a:bodyPr>
            <a:spAutoFit/>
          </a:bodyPr>
          <a:lstStyle/>
          <a:p>
            <a:pPr eaLnBrk="0" hangingPunct="0">
              <a:lnSpc>
                <a:spcPct val="100000"/>
              </a:lnSpc>
              <a:spcBef>
                <a:spcPct val="50000"/>
              </a:spcBef>
              <a:buFontTx/>
              <a:buNone/>
            </a:pPr>
            <a:r>
              <a:rPr lang="en-US" sz="3200" b="0">
                <a:solidFill>
                  <a:srgbClr val="000066"/>
                </a:solidFill>
                <a:latin typeface="Times New Roman" pitchFamily="18" charset="0"/>
                <a:ea typeface="Angsana New"/>
                <a:cs typeface="Angsana New"/>
              </a:rPr>
              <a:t>Extent of genetic uniformity in rice</a:t>
            </a:r>
            <a:r>
              <a:rPr lang="en-US" b="0">
                <a:solidFill>
                  <a:srgbClr val="000066"/>
                </a:solidFill>
                <a:latin typeface="Times New Roman" pitchFamily="18" charset="0"/>
                <a:ea typeface="Angsana New"/>
                <a:cs typeface="Angsana New"/>
              </a:rPr>
              <a:t> </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690563" y="709613"/>
            <a:ext cx="7762875" cy="5438775"/>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838200" y="6400816"/>
            <a:ext cx="6038850" cy="200025"/>
          </a:xfrm>
          <a:prstGeom prst="rect">
            <a:avLst/>
          </a:prstGeom>
          <a:noFill/>
          <a:ln w="9525">
            <a:noFill/>
            <a:miter lim="800000"/>
            <a:headEnd/>
            <a:tailEnd/>
          </a:ln>
        </p:spPr>
      </p:pic>
      <p:sp>
        <p:nvSpPr>
          <p:cNvPr id="15364" name="Text Box 4"/>
          <p:cNvSpPr txBox="1">
            <a:spLocks noChangeArrowheads="1"/>
          </p:cNvSpPr>
          <p:nvPr/>
        </p:nvSpPr>
        <p:spPr bwMode="auto">
          <a:xfrm>
            <a:off x="762000" y="228600"/>
            <a:ext cx="7924800" cy="457200"/>
          </a:xfrm>
          <a:prstGeom prst="rect">
            <a:avLst/>
          </a:prstGeom>
          <a:noFill/>
          <a:ln w="9525">
            <a:noFill/>
            <a:miter lim="800000"/>
            <a:headEnd/>
            <a:tailEnd/>
          </a:ln>
        </p:spPr>
        <p:txBody>
          <a:bodyPr>
            <a:spAutoFit/>
          </a:bodyPr>
          <a:lstStyle/>
          <a:p>
            <a:pPr eaLnBrk="0" hangingPunct="0">
              <a:lnSpc>
                <a:spcPct val="100000"/>
              </a:lnSpc>
              <a:spcBef>
                <a:spcPct val="50000"/>
              </a:spcBef>
              <a:buFontTx/>
              <a:buNone/>
            </a:pPr>
            <a:r>
              <a:rPr lang="en-US" b="0">
                <a:solidFill>
                  <a:srgbClr val="000066"/>
                </a:solidFill>
                <a:latin typeface="Times New Roman" pitchFamily="18" charset="0"/>
                <a:ea typeface="Angsana New"/>
                <a:cs typeface="Angsana New"/>
              </a:rPr>
              <a:t>Cultivar Differences in Nutrient Content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quatic biodversity background"/>
          <p:cNvPicPr>
            <a:picLocks noChangeAspect="1" noChangeArrowheads="1"/>
          </p:cNvPicPr>
          <p:nvPr/>
        </p:nvPicPr>
        <p:blipFill>
          <a:blip r:embed="rId2" cstate="print"/>
          <a:srcRect/>
          <a:stretch>
            <a:fillRect/>
          </a:stretch>
        </p:blipFill>
        <p:spPr bwMode="auto">
          <a:xfrm>
            <a:off x="-1144587" y="1588"/>
            <a:ext cx="10288588" cy="6856412"/>
          </a:xfrm>
          <a:prstGeom prst="rect">
            <a:avLst/>
          </a:prstGeom>
          <a:noFill/>
          <a:ln w="9525">
            <a:noFill/>
            <a:miter lim="800000"/>
            <a:headEnd/>
            <a:tailEnd/>
          </a:ln>
        </p:spPr>
      </p:pic>
      <p:pic>
        <p:nvPicPr>
          <p:cNvPr id="97283" name="Picture 3" descr="aquatic biodversity"/>
          <p:cNvPicPr>
            <a:picLocks noChangeAspect="1" noChangeArrowheads="1"/>
          </p:cNvPicPr>
          <p:nvPr/>
        </p:nvPicPr>
        <p:blipFill>
          <a:blip r:embed="rId3" cstate="print"/>
          <a:srcRect/>
          <a:stretch>
            <a:fillRect/>
          </a:stretch>
        </p:blipFill>
        <p:spPr bwMode="auto">
          <a:xfrm>
            <a:off x="-1141412" y="3175"/>
            <a:ext cx="10285413" cy="6854825"/>
          </a:xfrm>
          <a:prstGeom prst="rect">
            <a:avLst/>
          </a:prstGeom>
          <a:noFill/>
          <a:ln w="9525">
            <a:noFill/>
            <a:miter lim="800000"/>
            <a:headEnd/>
            <a:tailEnd/>
          </a:ln>
        </p:spPr>
      </p:pic>
      <p:sp>
        <p:nvSpPr>
          <p:cNvPr id="97284" name="Rectangle 4"/>
          <p:cNvSpPr>
            <a:spLocks noChangeArrowheads="1"/>
          </p:cNvSpPr>
          <p:nvPr/>
        </p:nvSpPr>
        <p:spPr bwMode="auto">
          <a:xfrm>
            <a:off x="-1144587" y="0"/>
            <a:ext cx="10288588" cy="6858000"/>
          </a:xfrm>
          <a:prstGeom prst="rect">
            <a:avLst/>
          </a:prstGeom>
          <a:solidFill>
            <a:schemeClr val="bg1">
              <a:alpha val="79999"/>
            </a:schemeClr>
          </a:solidFill>
          <a:ln w="9525" algn="ctr">
            <a:solidFill>
              <a:schemeClr val="tx1"/>
            </a:solidFill>
            <a:miter lim="800000"/>
            <a:headEnd/>
            <a:tailEnd/>
          </a:ln>
        </p:spPr>
        <p:txBody>
          <a:bodyPr wrap="none" anchor="ctr"/>
          <a:lstStyle/>
          <a:p>
            <a:endParaRPr lang="fr-FR" sz="6000">
              <a:latin typeface="Bell MT"/>
            </a:endParaRPr>
          </a:p>
        </p:txBody>
      </p:sp>
      <p:sp>
        <p:nvSpPr>
          <p:cNvPr id="97285" name="Rectangle 5"/>
          <p:cNvSpPr>
            <a:spLocks noGrp="1" noChangeArrowheads="1"/>
          </p:cNvSpPr>
          <p:nvPr>
            <p:ph type="title" idx="4294967295"/>
          </p:nvPr>
        </p:nvSpPr>
        <p:spPr>
          <a:xfrm>
            <a:off x="0" y="285750"/>
            <a:ext cx="8642350" cy="1143000"/>
          </a:xfrm>
        </p:spPr>
        <p:txBody>
          <a:bodyPr/>
          <a:lstStyle/>
          <a:p>
            <a:pPr eaLnBrk="1" hangingPunct="1"/>
            <a:r>
              <a:rPr lang="en-US" sz="2800" smtClean="0"/>
              <a:t>Traditional use and availability of aquatic biodiversity in rice-based ecosystems</a:t>
            </a:r>
          </a:p>
        </p:txBody>
      </p:sp>
      <p:graphicFrame>
        <p:nvGraphicFramePr>
          <p:cNvPr id="97286" name="Group 6"/>
          <p:cNvGraphicFramePr>
            <a:graphicFrameLocks noGrp="1"/>
          </p:cNvGraphicFramePr>
          <p:nvPr>
            <p:ph type="tbl" idx="4294967295"/>
          </p:nvPr>
        </p:nvGraphicFramePr>
        <p:xfrm>
          <a:off x="0" y="1714500"/>
          <a:ext cx="8229600" cy="4067176"/>
        </p:xfrm>
        <a:graphic>
          <a:graphicData uri="http://schemas.openxmlformats.org/drawingml/2006/table">
            <a:tbl>
              <a:tblPr/>
              <a:tblGrid>
                <a:gridCol w="2057400"/>
                <a:gridCol w="2057400"/>
                <a:gridCol w="2057400"/>
                <a:gridCol w="2057400"/>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smtClean="0">
                        <a:ln>
                          <a:noFill/>
                        </a:ln>
                        <a:solidFill>
                          <a:srgbClr val="006666"/>
                        </a:solidFill>
                        <a:effectLst/>
                        <a:latin typeface="Georgia" pitchFamily="18" charset="0"/>
                        <a:cs typeface="Arial" charset="0"/>
                      </a:endParaRPr>
                    </a:p>
                  </a:txBody>
                  <a:tcPr horzOverflow="overflow">
                    <a:lnL cap="flat">
                      <a:noFill/>
                    </a:lnL>
                    <a:lnR>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Cambodia</a:t>
                      </a:r>
                    </a:p>
                  </a:txBody>
                  <a:tcPr horzOverflow="overflow">
                    <a:lnL>
                      <a:noFill/>
                    </a:lnL>
                    <a:lnR>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China</a:t>
                      </a:r>
                    </a:p>
                  </a:txBody>
                  <a:tcPr horzOverflow="overflow">
                    <a:lnL>
                      <a:noFill/>
                    </a:lnL>
                    <a:lnR>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Laos</a:t>
                      </a:r>
                    </a:p>
                  </a:txBody>
                  <a:tcPr horzOverflow="overflow">
                    <a:lnL>
                      <a:noFill/>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Fish</a:t>
                      </a:r>
                    </a:p>
                  </a:txBody>
                  <a:tcPr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70</a:t>
                      </a: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52</a:t>
                      </a: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27</a:t>
                      </a:r>
                    </a:p>
                  </a:txBody>
                  <a:tcP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Crustaceans</a:t>
                      </a: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6</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2</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5</a:t>
                      </a: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Molluscs</a:t>
                      </a: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1</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4</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8</a:t>
                      </a: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Amphibians</a:t>
                      </a: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2</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4</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10</a:t>
                      </a: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Insects</a:t>
                      </a: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2</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3</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16</a:t>
                      </a: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Reptiles</a:t>
                      </a: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8</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7</a:t>
                      </a: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Aquatic Plants</a:t>
                      </a:r>
                    </a:p>
                  </a:txBody>
                  <a:tcPr horzOverflow="overflow">
                    <a:lnL cap="flat">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13</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19</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rgbClr val="006666"/>
                          </a:solidFill>
                          <a:effectLst/>
                          <a:latin typeface="Georgia" pitchFamily="18" charset="0"/>
                          <a:cs typeface="Arial" charset="0"/>
                        </a:rPr>
                        <a:t>20</a:t>
                      </a:r>
                    </a:p>
                  </a:txBody>
                  <a:tcPr horzOverflow="overflow">
                    <a:lnL>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6666"/>
                          </a:solidFill>
                          <a:effectLst/>
                          <a:latin typeface="Georgia" pitchFamily="18" charset="0"/>
                          <a:cs typeface="Arial" charset="0"/>
                        </a:rPr>
                        <a:t>Total</a:t>
                      </a:r>
                    </a:p>
                  </a:txBody>
                  <a:tcPr horzOverflow="overflow">
                    <a:lnL cap="flat">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6666"/>
                          </a:solidFill>
                          <a:effectLst/>
                          <a:latin typeface="Georgia" pitchFamily="18" charset="0"/>
                          <a:cs typeface="Arial" charset="0"/>
                        </a:rPr>
                        <a:t>102</a:t>
                      </a:r>
                    </a:p>
                  </a:txBody>
                  <a:tcPr horzOverflow="overflow">
                    <a:lnL>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6666"/>
                          </a:solidFill>
                          <a:effectLst/>
                          <a:latin typeface="Georgia" pitchFamily="18" charset="0"/>
                          <a:cs typeface="Arial" charset="0"/>
                        </a:rPr>
                        <a:t>84</a:t>
                      </a:r>
                    </a:p>
                  </a:txBody>
                  <a:tcPr horzOverflow="overflow">
                    <a:lnL>
                      <a:noFill/>
                    </a:lnL>
                    <a:lnR>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006666"/>
                          </a:solidFill>
                          <a:effectLst/>
                          <a:latin typeface="Georgia" pitchFamily="18" charset="0"/>
                          <a:cs typeface="Arial" charset="0"/>
                        </a:rPr>
                        <a:t>93</a:t>
                      </a:r>
                    </a:p>
                  </a:txBody>
                  <a:tcPr horzOverflow="overflow">
                    <a:lnL>
                      <a:noFill/>
                    </a:lnL>
                    <a:lnR cap="flat">
                      <a:noFill/>
                    </a:lnR>
                    <a:lnT w="28575"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
        <p:nvSpPr>
          <p:cNvPr id="97357" name="Text Box 77"/>
          <p:cNvSpPr txBox="1">
            <a:spLocks noChangeArrowheads="1"/>
          </p:cNvSpPr>
          <p:nvPr/>
        </p:nvSpPr>
        <p:spPr bwMode="auto">
          <a:xfrm>
            <a:off x="2771783" y="6437313"/>
            <a:ext cx="6264275" cy="304800"/>
          </a:xfrm>
          <a:prstGeom prst="rect">
            <a:avLst/>
          </a:prstGeom>
          <a:noFill/>
          <a:ln w="9525" algn="ctr">
            <a:noFill/>
            <a:miter lim="800000"/>
            <a:headEnd/>
            <a:tailEnd/>
          </a:ln>
        </p:spPr>
        <p:txBody>
          <a:bodyPr>
            <a:spAutoFit/>
          </a:bodyPr>
          <a:lstStyle/>
          <a:p>
            <a:pPr>
              <a:lnSpc>
                <a:spcPct val="100000"/>
              </a:lnSpc>
              <a:spcBef>
                <a:spcPct val="50000"/>
              </a:spcBef>
              <a:buFontTx/>
              <a:buNone/>
            </a:pPr>
            <a:r>
              <a:rPr lang="en-US" sz="1400" b="0">
                <a:solidFill>
                  <a:schemeClr val="tx1"/>
                </a:solidFill>
                <a:latin typeface="Arial Rounded MT Bold" pitchFamily="34" charset="0"/>
              </a:rPr>
              <a:t>Source: Balzer, Balzer, Pon, 2002; Luo, Xaypladeth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7283"/>
                                        </p:tgtEl>
                                        <p:attrNameLst>
                                          <p:attrName>style.visibility</p:attrName>
                                        </p:attrNameLst>
                                      </p:cBhvr>
                                      <p:to>
                                        <p:strVal val="visible"/>
                                      </p:to>
                                    </p:set>
                                    <p:animEffect transition="in" filter="fade">
                                      <p:cBhvr>
                                        <p:cTn id="7" dur="2000"/>
                                        <p:tgtEl>
                                          <p:spTgt spid="972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7284"/>
                                        </p:tgtEl>
                                        <p:attrNameLst>
                                          <p:attrName>style.visibility</p:attrName>
                                        </p:attrNameLst>
                                      </p:cBhvr>
                                      <p:to>
                                        <p:strVal val="visible"/>
                                      </p:to>
                                    </p:set>
                                    <p:animEffect transition="in" filter="fade">
                                      <p:cBhvr>
                                        <p:cTn id="12" dur="2000"/>
                                        <p:tgtEl>
                                          <p:spTgt spid="9728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7285"/>
                                        </p:tgtEl>
                                        <p:attrNameLst>
                                          <p:attrName>style.visibility</p:attrName>
                                        </p:attrNameLst>
                                      </p:cBhvr>
                                      <p:to>
                                        <p:strVal val="visible"/>
                                      </p:to>
                                    </p:set>
                                    <p:animEffect transition="in" filter="fade">
                                      <p:cBhvr>
                                        <p:cTn id="15" dur="2000"/>
                                        <p:tgtEl>
                                          <p:spTgt spid="9728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97286"/>
                                        </p:tgtEl>
                                        <p:attrNameLst>
                                          <p:attrName>style.visibility</p:attrName>
                                        </p:attrNameLst>
                                      </p:cBhvr>
                                      <p:to>
                                        <p:strVal val="visible"/>
                                      </p:to>
                                    </p:set>
                                    <p:animEffect transition="in" filter="fade">
                                      <p:cBhvr>
                                        <p:cTn id="19" dur="2000"/>
                                        <p:tgtEl>
                                          <p:spTgt spid="97286"/>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97357"/>
                                        </p:tgtEl>
                                        <p:attrNameLst>
                                          <p:attrName>style.visibility</p:attrName>
                                        </p:attrNameLst>
                                      </p:cBhvr>
                                      <p:to>
                                        <p:strVal val="visible"/>
                                      </p:to>
                                    </p:set>
                                    <p:animEffect transition="in" filter="fade">
                                      <p:cBhvr>
                                        <p:cTn id="23" dur="2000"/>
                                        <p:tgtEl>
                                          <p:spTgt spid="97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nimBg="1"/>
      <p:bldP spid="97285" grpId="0"/>
      <p:bldP spid="9735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alphaModFix amt="0"/>
            <a:lum/>
          </a:blip>
          <a:srcRect/>
          <a:stretch>
            <a:fillRect/>
          </a:stretch>
        </a:blipFill>
        <a:effectLst/>
      </p:bgPr>
    </p:bg>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3" cstate="print"/>
          <a:srcRect l="36224" t="62323" r="46057" b="9056"/>
          <a:stretch>
            <a:fillRect/>
          </a:stretch>
        </p:blipFill>
        <p:spPr bwMode="auto">
          <a:xfrm rot="5400000">
            <a:off x="294671" y="1801673"/>
            <a:ext cx="4392488" cy="4190759"/>
          </a:xfrm>
          <a:prstGeom prst="rect">
            <a:avLst/>
          </a:prstGeom>
          <a:noFill/>
          <a:ln w="9525">
            <a:noFill/>
            <a:miter lim="800000"/>
            <a:headEnd/>
            <a:tailEnd/>
          </a:ln>
        </p:spPr>
      </p:pic>
      <p:pic>
        <p:nvPicPr>
          <p:cNvPr id="177155" name="Picture 3"/>
          <p:cNvPicPr>
            <a:picLocks noChangeAspect="1" noChangeArrowheads="1"/>
          </p:cNvPicPr>
          <p:nvPr/>
        </p:nvPicPr>
        <p:blipFill>
          <a:blip r:embed="rId4" cstate="print"/>
          <a:srcRect l="34256" t="45445" r="41725" b="24455"/>
          <a:stretch>
            <a:fillRect/>
          </a:stretch>
        </p:blipFill>
        <p:spPr bwMode="auto">
          <a:xfrm rot="5400000">
            <a:off x="4307412" y="1749372"/>
            <a:ext cx="5209695" cy="3672408"/>
          </a:xfrm>
          <a:prstGeom prst="rect">
            <a:avLst/>
          </a:prstGeom>
          <a:noFill/>
          <a:ln w="9525">
            <a:noFill/>
            <a:miter lim="800000"/>
            <a:headEnd/>
            <a:tailEnd/>
          </a:ln>
        </p:spPr>
      </p:pic>
      <p:sp>
        <p:nvSpPr>
          <p:cNvPr id="4" name="Title 3"/>
          <p:cNvSpPr>
            <a:spLocks noGrp="1"/>
          </p:cNvSpPr>
          <p:nvPr>
            <p:ph type="title"/>
          </p:nvPr>
        </p:nvSpPr>
        <p:spPr>
          <a:xfrm>
            <a:off x="539552" y="260648"/>
            <a:ext cx="8064896" cy="1143000"/>
          </a:xfrm>
        </p:spPr>
        <p:txBody>
          <a:bodyPr/>
          <a:lstStyle/>
          <a:p>
            <a:pPr algn="l"/>
            <a:r>
              <a:rPr lang="en-US" sz="2800" dirty="0" smtClean="0"/>
              <a:t>Nutrient Reference Values for Australia and New Zealand (updated 2017)</a:t>
            </a:r>
            <a:endParaRPr lang="it-IT" sz="2800" dirty="0"/>
          </a:p>
        </p:txBody>
      </p:sp>
      <p:sp>
        <p:nvSpPr>
          <p:cNvPr id="5" name="TextBox 4"/>
          <p:cNvSpPr txBox="1"/>
          <p:nvPr/>
        </p:nvSpPr>
        <p:spPr>
          <a:xfrm>
            <a:off x="467544" y="6093296"/>
            <a:ext cx="4176464" cy="609398"/>
          </a:xfrm>
          <a:prstGeom prst="rect">
            <a:avLst/>
          </a:prstGeom>
          <a:noFill/>
        </p:spPr>
        <p:txBody>
          <a:bodyPr wrap="square" rtlCol="0">
            <a:spAutoFit/>
          </a:bodyPr>
          <a:lstStyle/>
          <a:p>
            <a:pPr>
              <a:buFontTx/>
              <a:buNone/>
            </a:pPr>
            <a:r>
              <a:rPr lang="en-GB" sz="1400" b="0" dirty="0" smtClean="0">
                <a:solidFill>
                  <a:srgbClr val="808080"/>
                </a:solidFill>
                <a:latin typeface="Arial"/>
              </a:rPr>
              <a:t>AI=Average Intake, EAR=Estimated Average Requirement, RDI=Recommended Dietary Intake, UL= Upper Level</a:t>
            </a:r>
            <a:endParaRPr lang="it-IT" sz="1400" b="0" dirty="0">
              <a:solidFill>
                <a:srgbClr val="808080"/>
              </a:solidFill>
              <a:latin typeface="Arial"/>
            </a:endParaRPr>
          </a:p>
        </p:txBody>
      </p:sp>
    </p:spTree>
    <p:extLst>
      <p:ext uri="{BB962C8B-B14F-4D97-AF65-F5344CB8AC3E}">
        <p14:creationId xmlns:p14="http://schemas.microsoft.com/office/powerpoint/2010/main" val="3832751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
        <p:cNvGrpSpPr/>
        <p:nvPr/>
      </p:nvGrpSpPr>
      <p:grpSpPr>
        <a:xfrm>
          <a:off x="0" y="0"/>
          <a:ext cx="0" cy="0"/>
          <a:chOff x="0" y="0"/>
          <a:chExt cx="0" cy="0"/>
        </a:xfrm>
      </p:grpSpPr>
      <p:sp>
        <p:nvSpPr>
          <p:cNvPr id="3" name="Rectangle 2"/>
          <p:cNvSpPr/>
          <p:nvPr/>
        </p:nvSpPr>
        <p:spPr>
          <a:xfrm>
            <a:off x="467544" y="6093296"/>
            <a:ext cx="6768752" cy="609398"/>
          </a:xfrm>
          <a:prstGeom prst="rect">
            <a:avLst/>
          </a:prstGeom>
        </p:spPr>
        <p:txBody>
          <a:bodyPr wrap="square">
            <a:spAutoFit/>
          </a:bodyPr>
          <a:lstStyle/>
          <a:p>
            <a:pPr>
              <a:buNone/>
            </a:pPr>
            <a:r>
              <a:rPr lang="en-NZ" sz="1200" b="0" dirty="0" smtClean="0">
                <a:solidFill>
                  <a:schemeClr val="tx1"/>
                </a:solidFill>
                <a:latin typeface="Calibri" panose="020F0502020204030204" pitchFamily="34" charset="0"/>
                <a:cs typeface="Calibri" panose="020F0502020204030204" pitchFamily="34" charset="0"/>
              </a:rPr>
              <a:t>EFSA: Dietary </a:t>
            </a:r>
            <a:r>
              <a:rPr lang="en-NZ" sz="1200" b="0" dirty="0">
                <a:solidFill>
                  <a:schemeClr val="tx1"/>
                </a:solidFill>
                <a:latin typeface="Calibri" panose="020F0502020204030204" pitchFamily="34" charset="0"/>
                <a:cs typeface="Calibri" panose="020F0502020204030204" pitchFamily="34" charset="0"/>
              </a:rPr>
              <a:t>Reference Values for nutrients</a:t>
            </a:r>
          </a:p>
          <a:p>
            <a:pPr>
              <a:buNone/>
            </a:pPr>
            <a:r>
              <a:rPr lang="en-NZ" sz="1200" b="0" dirty="0" smtClean="0">
                <a:solidFill>
                  <a:schemeClr val="tx1"/>
                </a:solidFill>
                <a:latin typeface="Calibri" panose="020F0502020204030204" pitchFamily="34" charset="0"/>
                <a:cs typeface="Calibri" panose="020F0502020204030204" pitchFamily="34" charset="0"/>
              </a:rPr>
              <a:t>Approved</a:t>
            </a:r>
            <a:r>
              <a:rPr lang="en-NZ" sz="1200" b="0" dirty="0">
                <a:solidFill>
                  <a:schemeClr val="tx1"/>
                </a:solidFill>
                <a:latin typeface="Calibri" panose="020F0502020204030204" pitchFamily="34" charset="0"/>
                <a:cs typeface="Calibri" panose="020F0502020204030204" pitchFamily="34" charset="0"/>
              </a:rPr>
              <a:t>: 4 December 2017</a:t>
            </a:r>
          </a:p>
          <a:p>
            <a:pPr>
              <a:buNone/>
            </a:pPr>
            <a:r>
              <a:rPr lang="en-NZ" sz="1200" b="0" dirty="0">
                <a:solidFill>
                  <a:schemeClr val="tx1"/>
                </a:solidFill>
                <a:latin typeface="Calibri" panose="020F0502020204030204" pitchFamily="34" charset="0"/>
                <a:cs typeface="Calibri" panose="020F0502020204030204" pitchFamily="34" charset="0"/>
              </a:rPr>
              <a:t>doi: </a:t>
            </a:r>
            <a:r>
              <a:rPr lang="en-NZ" sz="1200" b="0" dirty="0" smtClean="0">
                <a:solidFill>
                  <a:schemeClr val="tx1"/>
                </a:solidFill>
                <a:latin typeface="Calibri" panose="020F0502020204030204" pitchFamily="34" charset="0"/>
                <a:cs typeface="Calibri" panose="020F0502020204030204" pitchFamily="34" charset="0"/>
              </a:rPr>
              <a:t>10.2903/sp.efsa.2017.e15121</a:t>
            </a:r>
            <a:endParaRPr lang="en-NZ" sz="1200" b="0" dirty="0">
              <a:solidFill>
                <a:schemeClr val="tx1"/>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srcRect l="24904" t="26578" r="64581" b="18299"/>
          <a:stretch/>
        </p:blipFill>
        <p:spPr>
          <a:xfrm>
            <a:off x="1115616" y="1052736"/>
            <a:ext cx="1368152" cy="4032448"/>
          </a:xfrm>
          <a:prstGeom prst="rect">
            <a:avLst/>
          </a:prstGeom>
          <a:ln w="38100">
            <a:solidFill>
              <a:schemeClr val="bg2"/>
            </a:solidFill>
          </a:ln>
        </p:spPr>
      </p:pic>
      <p:pic>
        <p:nvPicPr>
          <p:cNvPr id="6" name="Picture 5"/>
          <p:cNvPicPr>
            <a:picLocks noChangeAspect="1"/>
          </p:cNvPicPr>
          <p:nvPr/>
        </p:nvPicPr>
        <p:blipFill rotWithShape="1">
          <a:blip r:embed="rId3"/>
          <a:srcRect l="84303" t="3304" r="303" b="1799"/>
          <a:stretch/>
        </p:blipFill>
        <p:spPr>
          <a:xfrm>
            <a:off x="2870199" y="1052736"/>
            <a:ext cx="787401" cy="4032448"/>
          </a:xfrm>
          <a:prstGeom prst="rect">
            <a:avLst/>
          </a:prstGeom>
          <a:ln w="38100">
            <a:solidFill>
              <a:schemeClr val="tx1"/>
            </a:solidFill>
          </a:ln>
        </p:spPr>
      </p:pic>
      <p:pic>
        <p:nvPicPr>
          <p:cNvPr id="7" name="Picture 6"/>
          <p:cNvPicPr>
            <a:picLocks noChangeAspect="1"/>
          </p:cNvPicPr>
          <p:nvPr/>
        </p:nvPicPr>
        <p:blipFill rotWithShape="1">
          <a:blip r:embed="rId4"/>
          <a:srcRect l="59084" t="14093" r="34893" b="17743"/>
          <a:stretch/>
        </p:blipFill>
        <p:spPr>
          <a:xfrm>
            <a:off x="4211961" y="1052736"/>
            <a:ext cx="792088" cy="5040560"/>
          </a:xfrm>
          <a:prstGeom prst="rect">
            <a:avLst/>
          </a:prstGeom>
          <a:ln w="38100">
            <a:solidFill>
              <a:schemeClr val="tx1"/>
            </a:solidFill>
          </a:ln>
        </p:spPr>
      </p:pic>
      <p:sp>
        <p:nvSpPr>
          <p:cNvPr id="9" name="TextBox 8"/>
          <p:cNvSpPr txBox="1"/>
          <p:nvPr/>
        </p:nvSpPr>
        <p:spPr>
          <a:xfrm>
            <a:off x="2541615" y="1268760"/>
            <a:ext cx="230185" cy="1200329"/>
          </a:xfrm>
          <a:prstGeom prst="rect">
            <a:avLst/>
          </a:prstGeom>
          <a:noFill/>
        </p:spPr>
        <p:txBody>
          <a:bodyPr wrap="square" rtlCol="0">
            <a:spAutoFit/>
          </a:bodyPr>
          <a:lstStyle/>
          <a:p>
            <a:pPr>
              <a:buNone/>
            </a:pPr>
            <a:r>
              <a:rPr lang="en-NZ" sz="1800" dirty="0" smtClean="0">
                <a:solidFill>
                  <a:schemeClr val="tx1"/>
                </a:solidFill>
              </a:rPr>
              <a:t>Males</a:t>
            </a:r>
            <a:endParaRPr lang="en-NZ" sz="1800" dirty="0">
              <a:solidFill>
                <a:schemeClr val="tx1"/>
              </a:solidFill>
            </a:endParaRPr>
          </a:p>
        </p:txBody>
      </p:sp>
      <p:sp>
        <p:nvSpPr>
          <p:cNvPr id="10" name="TextBox 9"/>
          <p:cNvSpPr txBox="1"/>
          <p:nvPr/>
        </p:nvSpPr>
        <p:spPr>
          <a:xfrm>
            <a:off x="3799464" y="1268760"/>
            <a:ext cx="230185" cy="1643527"/>
          </a:xfrm>
          <a:prstGeom prst="rect">
            <a:avLst/>
          </a:prstGeom>
          <a:noFill/>
        </p:spPr>
        <p:txBody>
          <a:bodyPr wrap="square" rtlCol="0">
            <a:spAutoFit/>
          </a:bodyPr>
          <a:lstStyle/>
          <a:p>
            <a:pPr>
              <a:buNone/>
            </a:pPr>
            <a:r>
              <a:rPr lang="en-NZ" sz="1800" dirty="0" smtClean="0">
                <a:solidFill>
                  <a:schemeClr val="tx1"/>
                </a:solidFill>
              </a:rPr>
              <a:t>Females</a:t>
            </a:r>
            <a:endParaRPr lang="en-NZ" sz="1800" dirty="0">
              <a:solidFill>
                <a:schemeClr val="tx1"/>
              </a:solidFill>
            </a:endParaRPr>
          </a:p>
        </p:txBody>
      </p:sp>
      <p:sp>
        <p:nvSpPr>
          <p:cNvPr id="12" name="TextBox 11"/>
          <p:cNvSpPr txBox="1"/>
          <p:nvPr/>
        </p:nvSpPr>
        <p:spPr>
          <a:xfrm>
            <a:off x="5204302" y="5301985"/>
            <a:ext cx="1512168" cy="781752"/>
          </a:xfrm>
          <a:prstGeom prst="rect">
            <a:avLst/>
          </a:prstGeom>
          <a:noFill/>
        </p:spPr>
        <p:txBody>
          <a:bodyPr wrap="square" rtlCol="0">
            <a:spAutoFit/>
          </a:bodyPr>
          <a:lstStyle/>
          <a:p>
            <a:pPr>
              <a:buNone/>
            </a:pPr>
            <a:r>
              <a:rPr lang="en-NZ" sz="1600" dirty="0" smtClean="0">
                <a:solidFill>
                  <a:schemeClr val="tx1"/>
                </a:solidFill>
              </a:rPr>
              <a:t>Pregnancy</a:t>
            </a:r>
          </a:p>
          <a:p>
            <a:pPr>
              <a:buNone/>
            </a:pPr>
            <a:endParaRPr lang="en-NZ" sz="1600" dirty="0">
              <a:solidFill>
                <a:schemeClr val="tx1"/>
              </a:solidFill>
            </a:endParaRPr>
          </a:p>
          <a:p>
            <a:pPr>
              <a:buNone/>
            </a:pPr>
            <a:r>
              <a:rPr lang="en-NZ" sz="1600" dirty="0" smtClean="0">
                <a:solidFill>
                  <a:schemeClr val="tx1"/>
                </a:solidFill>
              </a:rPr>
              <a:t>Lactation</a:t>
            </a:r>
            <a:endParaRPr lang="en-NZ" sz="1600" dirty="0">
              <a:solidFill>
                <a:schemeClr val="tx1"/>
              </a:solidFill>
            </a:endParaRPr>
          </a:p>
        </p:txBody>
      </p:sp>
      <p:sp>
        <p:nvSpPr>
          <p:cNvPr id="14" name="TextBox 13"/>
          <p:cNvSpPr txBox="1"/>
          <p:nvPr/>
        </p:nvSpPr>
        <p:spPr>
          <a:xfrm>
            <a:off x="5580112" y="1268760"/>
            <a:ext cx="2952328" cy="1421928"/>
          </a:xfrm>
          <a:prstGeom prst="rect">
            <a:avLst/>
          </a:prstGeom>
          <a:noFill/>
        </p:spPr>
        <p:txBody>
          <a:bodyPr wrap="square" rtlCol="0">
            <a:spAutoFit/>
          </a:bodyPr>
          <a:lstStyle/>
          <a:p>
            <a:pPr>
              <a:buNone/>
            </a:pPr>
            <a:r>
              <a:rPr lang="en-NZ" dirty="0" smtClean="0">
                <a:solidFill>
                  <a:schemeClr val="tx1"/>
                </a:solidFill>
              </a:rPr>
              <a:t>Average Requirement</a:t>
            </a:r>
          </a:p>
          <a:p>
            <a:pPr>
              <a:buNone/>
            </a:pPr>
            <a:endParaRPr lang="en-NZ" dirty="0">
              <a:solidFill>
                <a:schemeClr val="tx1"/>
              </a:solidFill>
            </a:endParaRPr>
          </a:p>
          <a:p>
            <a:pPr>
              <a:buNone/>
            </a:pPr>
            <a:r>
              <a:rPr lang="en-NZ" dirty="0" smtClean="0">
                <a:solidFill>
                  <a:schemeClr val="tx1"/>
                </a:solidFill>
              </a:rPr>
              <a:t>Vitamin A (RE)</a:t>
            </a:r>
            <a:endParaRPr lang="en-NZ" dirty="0">
              <a:solidFill>
                <a:schemeClr val="tx1"/>
              </a:solidFill>
            </a:endParaRPr>
          </a:p>
        </p:txBody>
      </p:sp>
    </p:spTree>
    <p:extLst>
      <p:ext uri="{BB962C8B-B14F-4D97-AF65-F5344CB8AC3E}">
        <p14:creationId xmlns:p14="http://schemas.microsoft.com/office/powerpoint/2010/main" val="2472594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dirty="0" smtClean="0"/>
              <a:t>Outline</a:t>
            </a:r>
            <a:endParaRPr lang="en-NZ" dirty="0"/>
          </a:p>
        </p:txBody>
      </p:sp>
      <p:sp>
        <p:nvSpPr>
          <p:cNvPr id="5" name="Content Placeholder 4"/>
          <p:cNvSpPr>
            <a:spLocks noGrp="1"/>
          </p:cNvSpPr>
          <p:nvPr>
            <p:ph idx="1"/>
          </p:nvPr>
        </p:nvSpPr>
        <p:spPr>
          <a:xfrm>
            <a:off x="683568" y="2564904"/>
            <a:ext cx="8229600" cy="2520280"/>
          </a:xfrm>
        </p:spPr>
        <p:txBody>
          <a:bodyPr/>
          <a:lstStyle/>
          <a:p>
            <a:r>
              <a:rPr lang="en-NZ" dirty="0" smtClean="0"/>
              <a:t>Definitions</a:t>
            </a:r>
            <a:endParaRPr lang="en-NZ" dirty="0" smtClean="0"/>
          </a:p>
          <a:p>
            <a:r>
              <a:rPr lang="en-NZ" dirty="0" smtClean="0"/>
              <a:t>Sustainability issues</a:t>
            </a:r>
          </a:p>
          <a:p>
            <a:r>
              <a:rPr lang="en-NZ" dirty="0" smtClean="0"/>
              <a:t>Nexus: health, ag and environment</a:t>
            </a:r>
          </a:p>
          <a:p>
            <a:r>
              <a:rPr lang="en-NZ" dirty="0" smtClean="0"/>
              <a:t>Biodiversity in public health</a:t>
            </a:r>
          </a:p>
          <a:p>
            <a:r>
              <a:rPr lang="en-NZ" dirty="0" smtClean="0"/>
              <a:t>Global challenges</a:t>
            </a:r>
          </a:p>
          <a:p>
            <a:endParaRPr lang="en-NZ" dirty="0" smtClean="0"/>
          </a:p>
          <a:p>
            <a:endParaRPr lang="en-NZ" dirty="0" smtClean="0"/>
          </a:p>
          <a:p>
            <a:endParaRPr lang="en-NZ" dirty="0"/>
          </a:p>
        </p:txBody>
      </p:sp>
    </p:spTree>
    <p:extLst>
      <p:ext uri="{BB962C8B-B14F-4D97-AF65-F5344CB8AC3E}">
        <p14:creationId xmlns:p14="http://schemas.microsoft.com/office/powerpoint/2010/main" val="4083663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alphaModFix amt="0"/>
            <a:lum/>
          </a:blip>
          <a:srcRect/>
          <a:stretch>
            <a:fillRect/>
          </a:stretch>
        </a:blipFill>
        <a:effectLst/>
      </p:bgPr>
    </p:bg>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788024" y="260648"/>
            <a:ext cx="4041775" cy="3031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l="54678" t="17961" r="23324" b="24237"/>
          <a:stretch/>
        </p:blipFill>
        <p:spPr bwMode="auto">
          <a:xfrm>
            <a:off x="395536" y="3425863"/>
            <a:ext cx="4084809"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545" y="260648"/>
            <a:ext cx="4032448" cy="287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5" y="3507700"/>
            <a:ext cx="4230627" cy="274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417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755650" y="549275"/>
            <a:ext cx="7772400" cy="1104900"/>
          </a:xfrm>
        </p:spPr>
        <p:txBody>
          <a:bodyPr/>
          <a:lstStyle/>
          <a:p>
            <a:pPr eaLnBrk="1" hangingPunct="1"/>
            <a:r>
              <a:rPr lang="en-GB" sz="3200" b="1" smtClean="0"/>
              <a:t>Sweet potato varieties:  </a:t>
            </a:r>
            <a:br>
              <a:rPr lang="en-GB" sz="3200" b="1" smtClean="0"/>
            </a:br>
            <a:r>
              <a:rPr lang="en-GB" sz="3200" b="1" smtClean="0"/>
              <a:t> </a:t>
            </a:r>
            <a:r>
              <a:rPr lang="en-GB" sz="3200" smtClean="0"/>
              <a:t>α</a:t>
            </a:r>
            <a:r>
              <a:rPr lang="en-GB" sz="3200" b="1" smtClean="0"/>
              <a:t> - and </a:t>
            </a:r>
            <a:r>
              <a:rPr lang="en-GB" sz="3200" smtClean="0"/>
              <a:t>β</a:t>
            </a:r>
            <a:r>
              <a:rPr lang="en-GB" sz="3200" b="1" smtClean="0"/>
              <a:t>-carotene, mg/100g fresh wt</a:t>
            </a:r>
          </a:p>
        </p:txBody>
      </p:sp>
      <p:graphicFrame>
        <p:nvGraphicFramePr>
          <p:cNvPr id="2050" name="Object 3"/>
          <p:cNvGraphicFramePr>
            <a:graphicFrameLocks noGrp="1" noChangeAspect="1"/>
          </p:cNvGraphicFramePr>
          <p:nvPr>
            <p:ph idx="1"/>
          </p:nvPr>
        </p:nvGraphicFramePr>
        <p:xfrm>
          <a:off x="1435108" y="2667000"/>
          <a:ext cx="5554663" cy="8174038"/>
        </p:xfrm>
        <a:graphic>
          <a:graphicData uri="http://schemas.openxmlformats.org/presentationml/2006/ole">
            <mc:AlternateContent xmlns:mc="http://schemas.openxmlformats.org/markup-compatibility/2006">
              <mc:Choice xmlns:v="urn:schemas-microsoft-com:vml" Requires="v">
                <p:oleObj spid="_x0000_s79952" name="Document" r:id="rId3" imgW="5041392" imgH="7418832" progId="Word.Document.8">
                  <p:embed/>
                </p:oleObj>
              </mc:Choice>
              <mc:Fallback>
                <p:oleObj name="Document" r:id="rId3" imgW="5041392" imgH="7418832" progId="Word.Document.8">
                  <p:embed/>
                  <p:pic>
                    <p:nvPicPr>
                      <p:cNvPr id="0" name="Object 20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108" y="2667000"/>
                        <a:ext cx="5554663" cy="817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4"/>
          <p:cNvGraphicFramePr>
            <a:graphicFrameLocks noChangeAspect="1"/>
          </p:cNvGraphicFramePr>
          <p:nvPr/>
        </p:nvGraphicFramePr>
        <p:xfrm>
          <a:off x="969963" y="1690688"/>
          <a:ext cx="7385050" cy="5111750"/>
        </p:xfrm>
        <a:graphic>
          <a:graphicData uri="http://schemas.openxmlformats.org/presentationml/2006/ole">
            <mc:AlternateContent xmlns:mc="http://schemas.openxmlformats.org/markup-compatibility/2006">
              <mc:Choice xmlns:v="urn:schemas-microsoft-com:vml" Requires="v">
                <p:oleObj spid="_x0000_s79953" name="Document" r:id="rId5" imgW="7587005" imgH="5261781" progId="Word.Document.8">
                  <p:embed/>
                </p:oleObj>
              </mc:Choice>
              <mc:Fallback>
                <p:oleObj name="Document" r:id="rId5" imgW="7587005" imgH="5261781" progId="Word.Document.8">
                  <p:embed/>
                  <p:pic>
                    <p:nvPicPr>
                      <p:cNvPr id="0" name="Object 2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963" y="1690688"/>
                        <a:ext cx="7385050" cy="51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0"/>
            <a:lum/>
          </a:blip>
          <a:srcRect/>
          <a:stretch>
            <a:fillRect/>
          </a:stretch>
        </a:blipFill>
        <a:effectLst/>
      </p:bgPr>
    </p:bg>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1524000" y="2859088"/>
            <a:ext cx="5410200" cy="457200"/>
          </a:xfrm>
          <a:prstGeom prst="rect">
            <a:avLst/>
          </a:prstGeom>
          <a:noFill/>
          <a:ln w="9525">
            <a:noFill/>
            <a:miter lim="800000"/>
            <a:headEnd/>
            <a:tailEnd/>
          </a:ln>
        </p:spPr>
        <p:txBody>
          <a:bodyPr>
            <a:spAutoFit/>
          </a:bodyPr>
          <a:lstStyle/>
          <a:p>
            <a:pPr eaLnBrk="0" hangingPunct="0">
              <a:lnSpc>
                <a:spcPct val="100000"/>
              </a:lnSpc>
              <a:spcBef>
                <a:spcPct val="0"/>
              </a:spcBef>
              <a:buFontTx/>
              <a:buNone/>
            </a:pPr>
            <a:endParaRPr lang="en-GB">
              <a:solidFill>
                <a:schemeClr val="tx1"/>
              </a:solidFill>
              <a:latin typeface="Arial" pitchFamily="34" charset="0"/>
            </a:endParaRPr>
          </a:p>
        </p:txBody>
      </p:sp>
      <p:sp>
        <p:nvSpPr>
          <p:cNvPr id="19459" name="Text Box 5"/>
          <p:cNvSpPr txBox="1">
            <a:spLocks noChangeArrowheads="1"/>
          </p:cNvSpPr>
          <p:nvPr/>
        </p:nvSpPr>
        <p:spPr bwMode="auto">
          <a:xfrm>
            <a:off x="2270133" y="2859103"/>
            <a:ext cx="184731" cy="461665"/>
          </a:xfrm>
          <a:prstGeom prst="rect">
            <a:avLst/>
          </a:prstGeom>
          <a:noFill/>
          <a:ln w="9525">
            <a:noFill/>
            <a:miter lim="800000"/>
            <a:headEnd/>
            <a:tailEnd/>
          </a:ln>
        </p:spPr>
        <p:txBody>
          <a:bodyPr wrap="none">
            <a:spAutoFit/>
          </a:bodyPr>
          <a:lstStyle/>
          <a:p>
            <a:pPr eaLnBrk="0" hangingPunct="0">
              <a:lnSpc>
                <a:spcPct val="100000"/>
              </a:lnSpc>
              <a:spcBef>
                <a:spcPct val="0"/>
              </a:spcBef>
              <a:buFontTx/>
              <a:buNone/>
            </a:pPr>
            <a:endParaRPr lang="en-GB">
              <a:solidFill>
                <a:schemeClr val="tx1"/>
              </a:solidFill>
              <a:latin typeface="Arial" pitchFamily="34" charset="0"/>
            </a:endParaRPr>
          </a:p>
        </p:txBody>
      </p:sp>
      <p:sp>
        <p:nvSpPr>
          <p:cNvPr id="19460" name="Text Box 5"/>
          <p:cNvSpPr txBox="1">
            <a:spLocks noChangeArrowheads="1"/>
          </p:cNvSpPr>
          <p:nvPr/>
        </p:nvSpPr>
        <p:spPr bwMode="auto">
          <a:xfrm>
            <a:off x="755650" y="260350"/>
            <a:ext cx="7920038" cy="628650"/>
          </a:xfrm>
          <a:prstGeom prst="rect">
            <a:avLst/>
          </a:prstGeom>
          <a:noFill/>
          <a:ln w="9525" algn="ctr">
            <a:noFill/>
            <a:miter lim="800000"/>
            <a:headEnd/>
            <a:tailEnd/>
          </a:ln>
        </p:spPr>
        <p:txBody>
          <a:bodyPr>
            <a:spAutoFit/>
          </a:bodyPr>
          <a:lstStyle/>
          <a:p>
            <a:pPr marL="342900" indent="-342900">
              <a:spcBef>
                <a:spcPct val="50000"/>
              </a:spcBef>
              <a:buFontTx/>
              <a:buNone/>
            </a:pPr>
            <a:r>
              <a:rPr lang="it-IT" sz="4400">
                <a:solidFill>
                  <a:schemeClr val="hlink"/>
                </a:solidFill>
                <a:latin typeface="Albertus ExtraBold" pitchFamily="18" charset="0"/>
              </a:rPr>
              <a:t>Bananas and vitamin A</a:t>
            </a:r>
            <a:endParaRPr lang="en-GB" sz="4400">
              <a:solidFill>
                <a:schemeClr val="hlink"/>
              </a:solidFill>
              <a:latin typeface="Albertus ExtraBold" pitchFamily="18" charset="0"/>
            </a:endParaRPr>
          </a:p>
        </p:txBody>
      </p:sp>
      <p:sp>
        <p:nvSpPr>
          <p:cNvPr id="19461" name="Text Box 6"/>
          <p:cNvSpPr txBox="1">
            <a:spLocks noChangeArrowheads="1"/>
          </p:cNvSpPr>
          <p:nvPr/>
        </p:nvSpPr>
        <p:spPr bwMode="auto">
          <a:xfrm>
            <a:off x="395288" y="5949950"/>
            <a:ext cx="2232025" cy="311150"/>
          </a:xfrm>
          <a:prstGeom prst="rect">
            <a:avLst/>
          </a:prstGeom>
          <a:noFill/>
          <a:ln w="9525" algn="ctr">
            <a:noFill/>
            <a:miter lim="800000"/>
            <a:headEnd/>
            <a:tailEnd/>
          </a:ln>
        </p:spPr>
        <p:txBody>
          <a:bodyPr>
            <a:spAutoFit/>
          </a:bodyPr>
          <a:lstStyle/>
          <a:p>
            <a:pPr marL="342900" indent="-342900">
              <a:spcBef>
                <a:spcPct val="50000"/>
              </a:spcBef>
              <a:buFontTx/>
              <a:buNone/>
            </a:pPr>
            <a:r>
              <a:rPr lang="en-US" sz="1800">
                <a:solidFill>
                  <a:schemeClr val="hlink"/>
                </a:solidFill>
                <a:latin typeface="Albertus" pitchFamily="18" charset="0"/>
              </a:rPr>
              <a:t>&lt;5 µg carotenes</a:t>
            </a:r>
            <a:endParaRPr lang="en-GB" sz="1800">
              <a:solidFill>
                <a:schemeClr val="hlink"/>
              </a:solidFill>
              <a:latin typeface="Albertus" pitchFamily="18" charset="0"/>
            </a:endParaRPr>
          </a:p>
        </p:txBody>
      </p:sp>
      <p:pic>
        <p:nvPicPr>
          <p:cNvPr id="19462" name="Picture 7" descr="Bananen_Frucht"/>
          <p:cNvPicPr>
            <a:picLocks noChangeAspect="1" noChangeArrowheads="1"/>
          </p:cNvPicPr>
          <p:nvPr/>
        </p:nvPicPr>
        <p:blipFill>
          <a:blip r:embed="rId4" cstate="print">
            <a:clrChange>
              <a:clrFrom>
                <a:srgbClr val="B7C1C2"/>
              </a:clrFrom>
              <a:clrTo>
                <a:srgbClr val="B7C1C2">
                  <a:alpha val="0"/>
                </a:srgbClr>
              </a:clrTo>
            </a:clrChange>
          </a:blip>
          <a:srcRect/>
          <a:stretch>
            <a:fillRect/>
          </a:stretch>
        </p:blipFill>
        <p:spPr bwMode="auto">
          <a:xfrm>
            <a:off x="395288" y="1268413"/>
            <a:ext cx="2081212" cy="4392612"/>
          </a:xfrm>
          <a:prstGeom prst="rect">
            <a:avLst/>
          </a:prstGeom>
          <a:noFill/>
          <a:ln w="9525">
            <a:noFill/>
            <a:miter lim="800000"/>
            <a:headEnd/>
            <a:tailEnd/>
          </a:ln>
        </p:spPr>
      </p:pic>
      <p:pic>
        <p:nvPicPr>
          <p:cNvPr id="19463" name="Picture 7" descr="Poster05"/>
          <p:cNvPicPr>
            <a:picLocks noChangeAspect="1" noChangeArrowheads="1"/>
          </p:cNvPicPr>
          <p:nvPr/>
        </p:nvPicPr>
        <p:blipFill>
          <a:blip r:embed="rId5" cstate="print"/>
          <a:srcRect l="2333" t="19272" r="1128" b="53174"/>
          <a:stretch>
            <a:fillRect/>
          </a:stretch>
        </p:blipFill>
        <p:spPr bwMode="auto">
          <a:xfrm>
            <a:off x="2916239" y="1268413"/>
            <a:ext cx="5976937" cy="2160587"/>
          </a:xfrm>
          <a:prstGeom prst="rect">
            <a:avLst/>
          </a:prstGeom>
          <a:noFill/>
          <a:ln w="9525">
            <a:noFill/>
            <a:miter lim="800000"/>
            <a:headEnd/>
            <a:tailEnd/>
          </a:ln>
        </p:spPr>
      </p:pic>
      <p:sp>
        <p:nvSpPr>
          <p:cNvPr id="19464" name="Text Box 9"/>
          <p:cNvSpPr txBox="1">
            <a:spLocks noChangeArrowheads="1"/>
          </p:cNvSpPr>
          <p:nvPr/>
        </p:nvSpPr>
        <p:spPr bwMode="auto">
          <a:xfrm>
            <a:off x="3203574" y="6165850"/>
            <a:ext cx="3600673" cy="313932"/>
          </a:xfrm>
          <a:prstGeom prst="rect">
            <a:avLst/>
          </a:prstGeom>
          <a:noFill/>
          <a:ln w="9525" algn="ctr">
            <a:noFill/>
            <a:miter lim="800000"/>
            <a:headEnd/>
            <a:tailEnd/>
          </a:ln>
        </p:spPr>
        <p:txBody>
          <a:bodyPr wrap="square">
            <a:spAutoFit/>
          </a:bodyPr>
          <a:lstStyle/>
          <a:p>
            <a:pPr marL="342900" indent="-342900">
              <a:spcBef>
                <a:spcPct val="50000"/>
              </a:spcBef>
              <a:buFontTx/>
              <a:buNone/>
            </a:pPr>
            <a:r>
              <a:rPr lang="en-US" sz="1800" dirty="0" smtClean="0">
                <a:solidFill>
                  <a:schemeClr val="hlink"/>
                </a:solidFill>
                <a:latin typeface="Albertus" pitchFamily="18" charset="0"/>
              </a:rPr>
              <a:t>&gt;8500 </a:t>
            </a:r>
            <a:r>
              <a:rPr lang="en-US" sz="1800" dirty="0">
                <a:solidFill>
                  <a:schemeClr val="hlink"/>
                </a:solidFill>
                <a:latin typeface="Albertus" pitchFamily="18" charset="0"/>
              </a:rPr>
              <a:t>µg </a:t>
            </a:r>
            <a:r>
              <a:rPr lang="en-US" sz="1800" dirty="0" smtClean="0">
                <a:solidFill>
                  <a:schemeClr val="hlink"/>
                </a:solidFill>
                <a:latin typeface="Albertus" pitchFamily="18" charset="0"/>
              </a:rPr>
              <a:t>pro-vitamin A carotenes</a:t>
            </a:r>
            <a:endParaRPr lang="en-GB" sz="1800" dirty="0">
              <a:solidFill>
                <a:schemeClr val="hlink"/>
              </a:solidFill>
              <a:latin typeface="Albertus" pitchFamily="18" charset="0"/>
            </a:endParaRPr>
          </a:p>
        </p:txBody>
      </p:sp>
      <p:pic>
        <p:nvPicPr>
          <p:cNvPr id="19465" name="Picture 10" descr="bananas_micronesia_stamps"/>
          <p:cNvPicPr>
            <a:picLocks noChangeAspect="1" noChangeArrowheads="1"/>
          </p:cNvPicPr>
          <p:nvPr/>
        </p:nvPicPr>
        <p:blipFill>
          <a:blip r:embed="rId6" cstate="print"/>
          <a:srcRect r="20441"/>
          <a:stretch>
            <a:fillRect/>
          </a:stretch>
        </p:blipFill>
        <p:spPr bwMode="auto">
          <a:xfrm>
            <a:off x="6227764" y="3573463"/>
            <a:ext cx="2520950" cy="2449512"/>
          </a:xfrm>
          <a:prstGeom prst="rect">
            <a:avLst/>
          </a:prstGeom>
          <a:noFill/>
          <a:ln w="9525">
            <a:noFill/>
            <a:miter lim="800000"/>
            <a:headEnd/>
            <a:tailEnd/>
          </a:ln>
        </p:spPr>
      </p:pic>
      <p:pic>
        <p:nvPicPr>
          <p:cNvPr id="19466" name="Picture 12" descr="foc427_2"/>
          <p:cNvPicPr>
            <a:picLocks noChangeAspect="1" noChangeArrowheads="1"/>
          </p:cNvPicPr>
          <p:nvPr/>
        </p:nvPicPr>
        <p:blipFill>
          <a:blip r:embed="rId7" cstate="print"/>
          <a:srcRect/>
          <a:stretch>
            <a:fillRect/>
          </a:stretch>
        </p:blipFill>
        <p:spPr bwMode="auto">
          <a:xfrm>
            <a:off x="2987683" y="3644900"/>
            <a:ext cx="3097213" cy="2330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0"/>
            <a:lum/>
          </a:blip>
          <a:srcRect/>
          <a:stretch>
            <a:fillRect/>
          </a:stretch>
        </a:blipFill>
        <a:effectLst/>
      </p:bgPr>
    </p:bg>
    <p:spTree>
      <p:nvGrpSpPr>
        <p:cNvPr id="1" name=""/>
        <p:cNvGrpSpPr/>
        <p:nvPr/>
      </p:nvGrpSpPr>
      <p:grpSpPr>
        <a:xfrm>
          <a:off x="0" y="0"/>
          <a:ext cx="0" cy="0"/>
          <a:chOff x="0" y="0"/>
          <a:chExt cx="0" cy="0"/>
        </a:xfrm>
      </p:grpSpPr>
      <p:graphicFrame>
        <p:nvGraphicFramePr>
          <p:cNvPr id="176130" name="Object 2"/>
          <p:cNvGraphicFramePr>
            <a:graphicFrameLocks noChangeAspect="1"/>
          </p:cNvGraphicFramePr>
          <p:nvPr>
            <p:extLst>
              <p:ext uri="{D42A27DB-BD31-4B8C-83A1-F6EECF244321}">
                <p14:modId xmlns:p14="http://schemas.microsoft.com/office/powerpoint/2010/main" val="3741697916"/>
              </p:ext>
            </p:extLst>
          </p:nvPr>
        </p:nvGraphicFramePr>
        <p:xfrm>
          <a:off x="323850" y="1341438"/>
          <a:ext cx="8448675" cy="5457825"/>
        </p:xfrm>
        <a:graphic>
          <a:graphicData uri="http://schemas.openxmlformats.org/presentationml/2006/ole">
            <mc:AlternateContent xmlns:mc="http://schemas.openxmlformats.org/markup-compatibility/2006">
              <mc:Choice xmlns:v="urn:schemas-microsoft-com:vml" Requires="v">
                <p:oleObj spid="_x0000_s80934" name="Worksheet" r:id="rId4" imgW="4543312" imgH="3286155" progId="Excel.Sheet.8">
                  <p:embed/>
                </p:oleObj>
              </mc:Choice>
              <mc:Fallback>
                <p:oleObj name="Worksheet" r:id="rId4" imgW="4543312" imgH="3286155" progId="Excel.Sheet.8">
                  <p:embed/>
                  <p:pic>
                    <p:nvPicPr>
                      <p:cNvPr id="0" name=""/>
                      <p:cNvPicPr>
                        <a:picLocks noChangeAspect="1" noChangeArrowheads="1"/>
                      </p:cNvPicPr>
                      <p:nvPr/>
                    </p:nvPicPr>
                    <p:blipFill>
                      <a:blip r:embed="rId5"/>
                      <a:srcRect/>
                      <a:stretch>
                        <a:fillRect/>
                      </a:stretch>
                    </p:blipFill>
                    <p:spPr bwMode="auto">
                      <a:xfrm>
                        <a:off x="323850" y="1341438"/>
                        <a:ext cx="8448675" cy="545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itle 2"/>
          <p:cNvSpPr>
            <a:spLocks noGrp="1"/>
          </p:cNvSpPr>
          <p:nvPr>
            <p:ph type="title"/>
          </p:nvPr>
        </p:nvSpPr>
        <p:spPr/>
        <p:txBody>
          <a:bodyPr/>
          <a:lstStyle/>
          <a:p>
            <a:r>
              <a:rPr lang="en-GB" sz="2800" dirty="0" smtClean="0"/>
              <a:t>How much food </a:t>
            </a:r>
            <a:r>
              <a:rPr lang="en-GB" sz="2800" dirty="0"/>
              <a:t>to get 500 </a:t>
            </a:r>
            <a:r>
              <a:rPr lang="en-GB" sz="2800" dirty="0" smtClean="0"/>
              <a:t>µg </a:t>
            </a:r>
            <a:r>
              <a:rPr lang="en-GB" sz="2800" dirty="0"/>
              <a:t>Vitamin A (RE) </a:t>
            </a:r>
            <a:endParaRPr lang="it-IT" sz="2800" dirty="0"/>
          </a:p>
        </p:txBody>
      </p:sp>
    </p:spTree>
    <p:extLst>
      <p:ext uri="{BB962C8B-B14F-4D97-AF65-F5344CB8AC3E}">
        <p14:creationId xmlns:p14="http://schemas.microsoft.com/office/powerpoint/2010/main" val="2713269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Grp="1" noChangeAspect="1" noChangeArrowheads="1"/>
          </p:cNvPicPr>
          <p:nvPr>
            <p:ph type="body" idx="1"/>
          </p:nvPr>
        </p:nvPicPr>
        <p:blipFill>
          <a:blip r:embed="rId2" cstate="print"/>
          <a:srcRect l="4926" t="19652" r="5605" b="4478"/>
          <a:stretch>
            <a:fillRect/>
          </a:stretch>
        </p:blipFill>
        <p:spPr>
          <a:xfrm>
            <a:off x="357188" y="285750"/>
            <a:ext cx="8424862" cy="5000625"/>
          </a:xfrm>
        </p:spPr>
      </p:pic>
      <p:pic>
        <p:nvPicPr>
          <p:cNvPr id="18435" name="Picture 6"/>
          <p:cNvPicPr>
            <a:picLocks noChangeAspect="1" noChangeArrowheads="1"/>
          </p:cNvPicPr>
          <p:nvPr/>
        </p:nvPicPr>
        <p:blipFill>
          <a:blip r:embed="rId3" cstate="print"/>
          <a:srcRect/>
          <a:stretch>
            <a:fillRect/>
          </a:stretch>
        </p:blipFill>
        <p:spPr bwMode="auto">
          <a:xfrm>
            <a:off x="1116013" y="3213100"/>
            <a:ext cx="2816225" cy="3346450"/>
          </a:xfrm>
          <a:prstGeom prst="rect">
            <a:avLst/>
          </a:prstGeom>
          <a:noFill/>
          <a:ln w="9525">
            <a:noFill/>
            <a:miter lim="800000"/>
            <a:headEnd/>
            <a:tailEnd/>
          </a:ln>
        </p:spPr>
      </p:pic>
      <p:pic>
        <p:nvPicPr>
          <p:cNvPr id="18436" name="Picture 7"/>
          <p:cNvPicPr>
            <a:picLocks noChangeAspect="1" noChangeArrowheads="1"/>
          </p:cNvPicPr>
          <p:nvPr/>
        </p:nvPicPr>
        <p:blipFill>
          <a:blip r:embed="rId4" cstate="print"/>
          <a:srcRect/>
          <a:stretch>
            <a:fillRect/>
          </a:stretch>
        </p:blipFill>
        <p:spPr bwMode="auto">
          <a:xfrm>
            <a:off x="5219700" y="3213100"/>
            <a:ext cx="2727325" cy="3311525"/>
          </a:xfrm>
          <a:prstGeom prst="rect">
            <a:avLst/>
          </a:prstGeom>
          <a:noFill/>
          <a:ln w="9525" algn="ctr">
            <a:noFill/>
            <a:miter lim="800000"/>
            <a:headEnd/>
            <a:tailEnd/>
          </a:ln>
        </p:spPr>
      </p:pic>
    </p:spTree>
    <p:extLst>
      <p:ext uri="{BB962C8B-B14F-4D97-AF65-F5344CB8AC3E}">
        <p14:creationId xmlns:p14="http://schemas.microsoft.com/office/powerpoint/2010/main" val="2437578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alphaModFix amt="0"/>
            <a:lum/>
          </a:blip>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p:txBody>
          <a:bodyPr/>
          <a:lstStyle/>
          <a:p>
            <a:r>
              <a:rPr lang="en-US" sz="4000" smtClean="0"/>
              <a:t>Nutrients, ecosystems and traditions</a:t>
            </a:r>
            <a:endParaRPr lang="en-GB" sz="4000" smtClean="0"/>
          </a:p>
        </p:txBody>
      </p:sp>
      <p:sp>
        <p:nvSpPr>
          <p:cNvPr id="20483" name="Rectangle 7"/>
          <p:cNvSpPr>
            <a:spLocks noGrp="1" noChangeArrowheads="1"/>
          </p:cNvSpPr>
          <p:nvPr>
            <p:ph type="body" sz="half" idx="4294967295"/>
          </p:nvPr>
        </p:nvSpPr>
        <p:spPr>
          <a:xfrm>
            <a:off x="457200" y="1600204"/>
            <a:ext cx="4038600" cy="4525963"/>
          </a:xfrm>
        </p:spPr>
        <p:txBody>
          <a:bodyPr/>
          <a:lstStyle/>
          <a:p>
            <a:r>
              <a:rPr lang="en-US" sz="2800" dirty="0" smtClean="0"/>
              <a:t>Mongolia</a:t>
            </a:r>
          </a:p>
          <a:p>
            <a:pPr lvl="1"/>
            <a:r>
              <a:rPr lang="en-US" sz="2400" dirty="0" smtClean="0"/>
              <a:t>landlocked</a:t>
            </a:r>
          </a:p>
          <a:p>
            <a:pPr lvl="1"/>
            <a:r>
              <a:rPr lang="en-US" sz="2400" dirty="0" smtClean="0"/>
              <a:t>food insecure</a:t>
            </a:r>
          </a:p>
          <a:p>
            <a:r>
              <a:rPr lang="en-US" sz="2800" dirty="0" smtClean="0"/>
              <a:t>n-3 fatty acids	</a:t>
            </a:r>
            <a:endParaRPr lang="en-GB" sz="2400" dirty="0" smtClean="0"/>
          </a:p>
          <a:p>
            <a:r>
              <a:rPr lang="en-US" sz="2800" dirty="0" smtClean="0"/>
              <a:t>Mares’ milk, local breed, genetic trait</a:t>
            </a:r>
          </a:p>
          <a:p>
            <a:r>
              <a:rPr lang="en-US" sz="2800" dirty="0" smtClean="0"/>
              <a:t>Biodiversity of grasslands</a:t>
            </a:r>
          </a:p>
          <a:p>
            <a:pPr>
              <a:buFontTx/>
              <a:buNone/>
            </a:pPr>
            <a:endParaRPr lang="en-GB" sz="2800" dirty="0" smtClean="0"/>
          </a:p>
          <a:p>
            <a:endParaRPr lang="en-GB" sz="2800" dirty="0" smtClean="0"/>
          </a:p>
        </p:txBody>
      </p:sp>
      <p:pic>
        <p:nvPicPr>
          <p:cNvPr id="20484" name="Picture 5" descr="P7090284"/>
          <p:cNvPicPr>
            <a:picLocks noChangeAspect="1" noChangeArrowheads="1"/>
          </p:cNvPicPr>
          <p:nvPr/>
        </p:nvPicPr>
        <p:blipFill>
          <a:blip r:embed="rId3" cstate="print"/>
          <a:srcRect/>
          <a:stretch>
            <a:fillRect/>
          </a:stretch>
        </p:blipFill>
        <p:spPr bwMode="auto">
          <a:xfrm>
            <a:off x="5364163" y="4005263"/>
            <a:ext cx="3048000" cy="2286000"/>
          </a:xfrm>
          <a:prstGeom prst="rect">
            <a:avLst/>
          </a:prstGeom>
          <a:noFill/>
          <a:ln w="9525">
            <a:noFill/>
            <a:miter lim="800000"/>
            <a:headEnd/>
            <a:tailEnd/>
          </a:ln>
        </p:spPr>
      </p:pic>
      <p:pic>
        <p:nvPicPr>
          <p:cNvPr id="20485" name="Picture 3" descr="2010HungerMap-ppt-en.pdf"/>
          <p:cNvPicPr>
            <a:picLocks noChangeAspect="1"/>
          </p:cNvPicPr>
          <p:nvPr/>
        </p:nvPicPr>
        <p:blipFill>
          <a:blip r:embed="rId4" cstate="print"/>
          <a:srcRect l="2890" t="2779" r="2890" b="20833"/>
          <a:stretch>
            <a:fillRect/>
          </a:stretch>
        </p:blipFill>
        <p:spPr bwMode="auto">
          <a:xfrm>
            <a:off x="5292727" y="1557338"/>
            <a:ext cx="3168650" cy="2146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49266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t>Double Pyramid</a:t>
            </a:r>
          </a:p>
        </p:txBody>
      </p:sp>
      <p:pic>
        <p:nvPicPr>
          <p:cNvPr id="75779" name="Picture 2"/>
          <p:cNvPicPr>
            <a:picLocks noGrp="1" noChangeAspect="1" noChangeArrowheads="1"/>
          </p:cNvPicPr>
          <p:nvPr>
            <p:ph idx="1"/>
          </p:nvPr>
        </p:nvPicPr>
        <p:blipFill>
          <a:blip r:embed="rId2" cstate="print"/>
          <a:srcRect l="56964" t="39729" r="11230" b="14520"/>
          <a:stretch>
            <a:fillRect/>
          </a:stretch>
        </p:blipFill>
        <p:spPr>
          <a:xfrm>
            <a:off x="415925" y="1677988"/>
            <a:ext cx="8286750" cy="4487862"/>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24905" t="6890" r="25287" b="78949"/>
          <a:stretch/>
        </p:blipFill>
        <p:spPr>
          <a:xfrm>
            <a:off x="311960" y="197621"/>
            <a:ext cx="8471912" cy="1359171"/>
          </a:xfrm>
          <a:prstGeom prst="rect">
            <a:avLst/>
          </a:prstGeom>
        </p:spPr>
      </p:pic>
      <p:pic>
        <p:nvPicPr>
          <p:cNvPr id="3" name="Picture 2"/>
          <p:cNvPicPr>
            <a:picLocks noChangeAspect="1"/>
          </p:cNvPicPr>
          <p:nvPr/>
        </p:nvPicPr>
        <p:blipFill rotWithShape="1">
          <a:blip r:embed="rId2" cstate="print"/>
          <a:srcRect l="24905" t="52177" r="25287" b="40321"/>
          <a:stretch/>
        </p:blipFill>
        <p:spPr>
          <a:xfrm>
            <a:off x="340043" y="1556792"/>
            <a:ext cx="8471912" cy="720079"/>
          </a:xfrm>
          <a:prstGeom prst="rect">
            <a:avLst/>
          </a:prstGeom>
        </p:spPr>
      </p:pic>
      <p:sp>
        <p:nvSpPr>
          <p:cNvPr id="8" name="Content Placeholder 7"/>
          <p:cNvSpPr>
            <a:spLocks noGrp="1"/>
          </p:cNvSpPr>
          <p:nvPr>
            <p:ph idx="1"/>
          </p:nvPr>
        </p:nvSpPr>
        <p:spPr>
          <a:xfrm>
            <a:off x="213934" y="2276871"/>
            <a:ext cx="8667963" cy="2468218"/>
          </a:xfrm>
        </p:spPr>
        <p:txBody>
          <a:bodyPr/>
          <a:lstStyle/>
          <a:p>
            <a:r>
              <a:rPr lang="en-NZ" sz="1800" b="0" dirty="0">
                <a:solidFill>
                  <a:srgbClr val="002060"/>
                </a:solidFill>
              </a:rPr>
              <a:t>To reshape food systems for the promotion of sustainable diets and effectively combat the different faces of </a:t>
            </a:r>
            <a:r>
              <a:rPr lang="en-NZ" sz="1800" b="0" dirty="0" smtClean="0">
                <a:solidFill>
                  <a:srgbClr val="002060"/>
                </a:solidFill>
              </a:rPr>
              <a:t>malnutrition; </a:t>
            </a:r>
          </a:p>
          <a:p>
            <a:r>
              <a:rPr lang="en-NZ" sz="1800" b="0" dirty="0" smtClean="0">
                <a:solidFill>
                  <a:srgbClr val="002060"/>
                </a:solidFill>
              </a:rPr>
              <a:t>Where </a:t>
            </a:r>
            <a:r>
              <a:rPr lang="en-NZ" sz="1800" b="0" dirty="0">
                <a:solidFill>
                  <a:srgbClr val="002060"/>
                </a:solidFill>
              </a:rPr>
              <a:t>local ecosystems and resources are able to support sustainable diets, </a:t>
            </a:r>
            <a:r>
              <a:rPr lang="en-NZ" sz="1800" b="0" dirty="0" smtClean="0">
                <a:solidFill>
                  <a:srgbClr val="002060"/>
                </a:solidFill>
              </a:rPr>
              <a:t>systematically </a:t>
            </a:r>
            <a:r>
              <a:rPr lang="en-NZ" sz="1800" b="0" dirty="0">
                <a:solidFill>
                  <a:srgbClr val="002060"/>
                </a:solidFill>
              </a:rPr>
              <a:t>ensure that such interventions prioritize local solutions; </a:t>
            </a:r>
            <a:endParaRPr lang="en-NZ" sz="1800" b="0" dirty="0" smtClean="0">
              <a:solidFill>
                <a:srgbClr val="002060"/>
              </a:solidFill>
            </a:endParaRPr>
          </a:p>
          <a:p>
            <a:r>
              <a:rPr lang="en-NZ" sz="1800" b="0" dirty="0">
                <a:solidFill>
                  <a:srgbClr val="002060"/>
                </a:solidFill>
              </a:rPr>
              <a:t>Any prescription to increase yields that ignores the need to transition to sustainable production and consumption, and to reduce rural poverty, will not only be </a:t>
            </a:r>
            <a:r>
              <a:rPr lang="en-NZ" sz="1800" b="0" dirty="0" smtClean="0">
                <a:solidFill>
                  <a:srgbClr val="002060"/>
                </a:solidFill>
              </a:rPr>
              <a:t>incomplete, </a:t>
            </a:r>
            <a:r>
              <a:rPr lang="en-NZ" sz="1800" b="0" dirty="0">
                <a:solidFill>
                  <a:srgbClr val="002060"/>
                </a:solidFill>
              </a:rPr>
              <a:t>it may also have damaging impacts, worsening the ecological crisis and widening the gap between different categories of food </a:t>
            </a:r>
            <a:r>
              <a:rPr lang="en-NZ" sz="1800" b="0" dirty="0" smtClean="0">
                <a:solidFill>
                  <a:srgbClr val="002060"/>
                </a:solidFill>
              </a:rPr>
              <a:t>producers; </a:t>
            </a:r>
            <a:endParaRPr lang="en-NZ" sz="1800" b="0" dirty="0">
              <a:solidFill>
                <a:srgbClr val="002060"/>
              </a:solidFill>
            </a:endParaRPr>
          </a:p>
          <a:p>
            <a:r>
              <a:rPr lang="en-NZ" sz="1800" b="0" dirty="0" smtClean="0">
                <a:solidFill>
                  <a:srgbClr val="002060"/>
                </a:solidFill>
              </a:rPr>
              <a:t>Moving </a:t>
            </a:r>
            <a:r>
              <a:rPr lang="en-NZ" sz="1800" b="0" dirty="0">
                <a:solidFill>
                  <a:srgbClr val="002060"/>
                </a:solidFill>
              </a:rPr>
              <a:t>towards sustainable modes of agricultural production is vital for future food security and an essential component of the right to food. </a:t>
            </a:r>
            <a:r>
              <a:rPr lang="en-NZ" sz="1800" b="0" dirty="0" err="1">
                <a:solidFill>
                  <a:srgbClr val="002060"/>
                </a:solidFill>
              </a:rPr>
              <a:t>Agroecology</a:t>
            </a:r>
            <a:r>
              <a:rPr lang="en-NZ" sz="1800" b="0" dirty="0">
                <a:solidFill>
                  <a:srgbClr val="002060"/>
                </a:solidFill>
              </a:rPr>
              <a:t> has enormous potential in that </a:t>
            </a:r>
            <a:r>
              <a:rPr lang="en-NZ" sz="1800" b="0" dirty="0" smtClean="0">
                <a:solidFill>
                  <a:srgbClr val="002060"/>
                </a:solidFill>
              </a:rPr>
              <a:t>regard. </a:t>
            </a:r>
            <a:endParaRPr lang="en-NZ" sz="1800" b="0" dirty="0">
              <a:solidFill>
                <a:srgbClr val="002060"/>
              </a:solidFill>
            </a:endParaRPr>
          </a:p>
        </p:txBody>
      </p:sp>
      <p:sp>
        <p:nvSpPr>
          <p:cNvPr id="5" name="Rectangle 4"/>
          <p:cNvSpPr/>
          <p:nvPr/>
        </p:nvSpPr>
        <p:spPr>
          <a:xfrm>
            <a:off x="683568" y="6381328"/>
            <a:ext cx="1210588" cy="261610"/>
          </a:xfrm>
          <a:prstGeom prst="rect">
            <a:avLst/>
          </a:prstGeom>
        </p:spPr>
        <p:txBody>
          <a:bodyPr wrap="none">
            <a:spAutoFit/>
          </a:bodyPr>
          <a:lstStyle/>
          <a:p>
            <a:pPr lvl="0">
              <a:lnSpc>
                <a:spcPct val="100000"/>
              </a:lnSpc>
              <a:spcBef>
                <a:spcPct val="0"/>
              </a:spcBef>
              <a:buNone/>
              <a:defRPr/>
            </a:pPr>
            <a:r>
              <a:rPr lang="en-US" sz="1100" b="0" dirty="0" smtClean="0">
                <a:solidFill>
                  <a:srgbClr val="000000"/>
                </a:solidFill>
                <a:latin typeface="Arial Narrow" pitchFamily="34" charset="0"/>
                <a:cs typeface="Arial" charset="0"/>
              </a:rPr>
              <a:t>Barbara Burlingame</a:t>
            </a:r>
          </a:p>
        </p:txBody>
      </p:sp>
    </p:spTree>
    <p:extLst>
      <p:ext uri="{BB962C8B-B14F-4D97-AF65-F5344CB8AC3E}">
        <p14:creationId xmlns:p14="http://schemas.microsoft.com/office/powerpoint/2010/main" val="370164362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z="4000" smtClean="0"/>
              <a:t>Code of Conduct for Sustainable Diets Preamble</a:t>
            </a:r>
            <a:endParaRPr lang="en-GB" sz="4000" smtClean="0"/>
          </a:p>
        </p:txBody>
      </p:sp>
      <p:sp>
        <p:nvSpPr>
          <p:cNvPr id="11267" name="Rectangle 3"/>
          <p:cNvSpPr>
            <a:spLocks noGrp="1" noChangeArrowheads="1"/>
          </p:cNvSpPr>
          <p:nvPr>
            <p:ph type="body" idx="1"/>
          </p:nvPr>
        </p:nvSpPr>
        <p:spPr/>
        <p:txBody>
          <a:bodyPr/>
          <a:lstStyle/>
          <a:p>
            <a:pPr>
              <a:lnSpc>
                <a:spcPct val="80000"/>
              </a:lnSpc>
            </a:pPr>
            <a:r>
              <a:rPr lang="en-US" sz="2400" smtClean="0"/>
              <a:t>Recognizing that the health of humans cannot be isolated from the health of ecosystems;</a:t>
            </a:r>
          </a:p>
          <a:p>
            <a:pPr>
              <a:lnSpc>
                <a:spcPct val="80000"/>
              </a:lnSpc>
            </a:pPr>
            <a:r>
              <a:rPr lang="en-US" sz="2400" smtClean="0"/>
              <a:t> Conscious that food is an unequalled way of providing ideal nutrition for all ages and life cycles/stages; </a:t>
            </a:r>
          </a:p>
          <a:p>
            <a:pPr>
              <a:lnSpc>
                <a:spcPct val="80000"/>
              </a:lnSpc>
            </a:pPr>
            <a:r>
              <a:rPr lang="en-US" sz="2400" smtClean="0"/>
              <a:t> Recognizing that the conservation and sustainable use of food biodiversity is an important part of human and ecosystem well-being;</a:t>
            </a:r>
          </a:p>
          <a:p>
            <a:pPr>
              <a:lnSpc>
                <a:spcPct val="80000"/>
              </a:lnSpc>
            </a:pPr>
            <a:r>
              <a:rPr lang="en-US" sz="2400" smtClean="0"/>
              <a:t> Recognizing that when ecosystems are able to support sustainable diets, nutrition programmes, policies and interventions supporting the use of supplements, RUTF, fortificants, and infant formulas are inappropriate and can lead to malnutrition, and that the marketing of these food substitutes and related products can contribute to major public health problems...</a:t>
            </a:r>
          </a:p>
          <a:p>
            <a:pPr>
              <a:lnSpc>
                <a:spcPct val="80000"/>
              </a:lnSpc>
            </a:pPr>
            <a:endParaRPr lang="en-US" sz="2400" smtClean="0"/>
          </a:p>
          <a:p>
            <a:pPr>
              <a:lnSpc>
                <a:spcPct val="80000"/>
              </a:lnSpc>
            </a:pPr>
            <a:endParaRPr lang="en-GB" sz="240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What </a:t>
            </a:r>
            <a:r>
              <a:rPr lang="en-NZ" smtClean="0"/>
              <a:t>is biodiversity?</a:t>
            </a:r>
            <a:endParaRPr lang="en-NZ"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9303" y="1916832"/>
            <a:ext cx="6165394" cy="4624045"/>
          </a:xfrm>
        </p:spPr>
      </p:pic>
    </p:spTree>
    <p:extLst>
      <p:ext uri="{BB962C8B-B14F-4D97-AF65-F5344CB8AC3E}">
        <p14:creationId xmlns:p14="http://schemas.microsoft.com/office/powerpoint/2010/main" val="42922155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Key messages</a:t>
            </a:r>
            <a:endParaRPr lang="en-NZ" dirty="0"/>
          </a:p>
        </p:txBody>
      </p:sp>
      <p:sp>
        <p:nvSpPr>
          <p:cNvPr id="3" name="Content Placeholder 2"/>
          <p:cNvSpPr>
            <a:spLocks noGrp="1"/>
          </p:cNvSpPr>
          <p:nvPr>
            <p:ph idx="1"/>
          </p:nvPr>
        </p:nvSpPr>
        <p:spPr>
          <a:xfrm>
            <a:off x="457200" y="1453419"/>
            <a:ext cx="8229600" cy="4525962"/>
          </a:xfrm>
        </p:spPr>
        <p:txBody>
          <a:bodyPr/>
          <a:lstStyle/>
          <a:p>
            <a:r>
              <a:rPr lang="en-NZ" sz="2000" dirty="0"/>
              <a:t>Sustainable food systems can contribute to both environmental sustainability and improved public health and nutritional outcomes. </a:t>
            </a:r>
          </a:p>
          <a:p>
            <a:r>
              <a:rPr lang="en-NZ" sz="2000" dirty="0"/>
              <a:t>Well-managed </a:t>
            </a:r>
            <a:r>
              <a:rPr lang="en-NZ" sz="2000" dirty="0" err="1"/>
              <a:t>agroecological</a:t>
            </a:r>
            <a:r>
              <a:rPr lang="en-NZ" sz="2000" dirty="0"/>
              <a:t> zones, and the preservation of genetic diversity, are critical to nutrition security and health outcomes. </a:t>
            </a:r>
          </a:p>
          <a:p>
            <a:r>
              <a:rPr lang="en-NZ" sz="2000" dirty="0"/>
              <a:t>Traditional food systems can provide the evidence base for programmes, policies and actions for improving to public health climate-related mitigation/adaptation. </a:t>
            </a:r>
            <a:endParaRPr lang="en-NZ" sz="2000" dirty="0" smtClean="0"/>
          </a:p>
          <a:p>
            <a:r>
              <a:rPr lang="en-NZ" sz="2000" dirty="0"/>
              <a:t>Most ecosystems are capable of providing sustainable diets</a:t>
            </a:r>
          </a:p>
          <a:p>
            <a:r>
              <a:rPr lang="en-NZ" sz="2000" dirty="0"/>
              <a:t>A sustainable diet is, by definition, a healthy diet</a:t>
            </a:r>
          </a:p>
          <a:p>
            <a:r>
              <a:rPr lang="en-NZ" sz="2000" dirty="0"/>
              <a:t>A healthy diet is not necessarily a sustainable diet</a:t>
            </a:r>
          </a:p>
          <a:p>
            <a:r>
              <a:rPr lang="en-NZ" sz="2000" dirty="0"/>
              <a:t>Agriculture and environment sectors must be equal partners with health sector in addressing malnutrition in all its forms</a:t>
            </a:r>
          </a:p>
          <a:p>
            <a:r>
              <a:rPr lang="en-NZ" sz="2000" dirty="0" smtClean="0"/>
              <a:t>Sustainable </a:t>
            </a:r>
            <a:r>
              <a:rPr lang="en-NZ" sz="2000" dirty="0"/>
              <a:t>food systems promoting sustainable diets require coherent public policies from production to consumption across relevant sectors.</a:t>
            </a:r>
          </a:p>
          <a:p>
            <a:pPr>
              <a:buNone/>
            </a:pPr>
            <a:r>
              <a:rPr lang="en-US" sz="2000" dirty="0">
                <a:solidFill>
                  <a:srgbClr val="00667B"/>
                </a:solidFill>
              </a:rPr>
              <a:t> </a:t>
            </a:r>
          </a:p>
          <a:p>
            <a:pPr marL="0" indent="0">
              <a:buNone/>
            </a:pPr>
            <a:endParaRPr lang="en-NZ" dirty="0"/>
          </a:p>
        </p:txBody>
      </p:sp>
    </p:spTree>
    <p:extLst>
      <p:ext uri="{BB962C8B-B14F-4D97-AF65-F5344CB8AC3E}">
        <p14:creationId xmlns:p14="http://schemas.microsoft.com/office/powerpoint/2010/main" val="3478651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alphaModFix amt="2600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95536" y="476672"/>
            <a:ext cx="8586954" cy="668758"/>
          </a:xfrm>
        </p:spPr>
        <p:txBody>
          <a:bodyPr>
            <a:normAutofit fontScale="90000"/>
          </a:bodyPr>
          <a:lstStyle/>
          <a:p>
            <a:pPr algn="ctr"/>
            <a:r>
              <a:rPr lang="en-US" sz="2400" dirty="0" smtClean="0"/>
              <a:t>WHO REGIONAL </a:t>
            </a:r>
            <a:r>
              <a:rPr lang="en-US" sz="2400" dirty="0" smtClean="0"/>
              <a:t>COMMITTEE FOR THE WESTERN PACIFIC </a:t>
            </a:r>
            <a:br>
              <a:rPr lang="en-US" sz="2400" dirty="0" smtClean="0"/>
            </a:br>
            <a:r>
              <a:rPr lang="en-US" sz="2400" dirty="0" smtClean="0"/>
              <a:t>SIXTY-SEVENTH SESSION </a:t>
            </a:r>
            <a:br>
              <a:rPr lang="en-US" sz="2400" dirty="0" smtClean="0"/>
            </a:br>
            <a:r>
              <a:rPr lang="en-US" sz="2400" dirty="0" smtClean="0"/>
              <a:t>Manila, Philippines 10–14 October 2016 </a:t>
            </a:r>
            <a:endParaRPr lang="en-NZ" sz="2400" dirty="0"/>
          </a:p>
        </p:txBody>
      </p:sp>
      <p:sp>
        <p:nvSpPr>
          <p:cNvPr id="5" name="Content Placeholder 4"/>
          <p:cNvSpPr>
            <a:spLocks noGrp="1"/>
          </p:cNvSpPr>
          <p:nvPr>
            <p:ph idx="1"/>
          </p:nvPr>
        </p:nvSpPr>
        <p:spPr>
          <a:xfrm>
            <a:off x="179512" y="2060848"/>
            <a:ext cx="8667963" cy="3980386"/>
          </a:xfrm>
        </p:spPr>
        <p:txBody>
          <a:bodyPr>
            <a:normAutofit/>
          </a:bodyPr>
          <a:lstStyle/>
          <a:p>
            <a:pPr marL="0" indent="0">
              <a:buNone/>
            </a:pPr>
            <a:r>
              <a:rPr lang="en-NZ" dirty="0" smtClean="0"/>
              <a:t>Address by Margaret Chan</a:t>
            </a:r>
          </a:p>
          <a:p>
            <a:pPr lvl="1"/>
            <a:r>
              <a:rPr lang="en-NZ" sz="1800" b="0" dirty="0"/>
              <a:t>We hear many calls for multisectoral action. But we seldom see these calls are acted upon in practical arrangements in your countries. The region enters the era of sustainable development with an exceptionally refined and comprehensive action agenda. It calls for nothing less than a </a:t>
            </a:r>
            <a:r>
              <a:rPr lang="en-NZ" sz="1800" b="0" i="1" u="sng" dirty="0"/>
              <a:t>transformational change in the thinking of public health</a:t>
            </a:r>
            <a:r>
              <a:rPr lang="en-NZ" sz="1800" b="0" dirty="0"/>
              <a:t>, the way it organizes service delivery, and the way it interacts with other sectors. </a:t>
            </a:r>
            <a:r>
              <a:rPr lang="en-NZ" sz="1800" b="0" i="1" u="sng" dirty="0"/>
              <a:t>Health must move from a narrow biomedical model of disease</a:t>
            </a:r>
            <a:r>
              <a:rPr lang="en-NZ" sz="1800" b="0" dirty="0"/>
              <a:t> to a </a:t>
            </a:r>
            <a:r>
              <a:rPr lang="en-NZ" sz="1800" b="0" dirty="0" err="1"/>
              <a:t>mindset</a:t>
            </a:r>
            <a:r>
              <a:rPr lang="en-NZ" sz="1800" b="0" dirty="0"/>
              <a:t> that embraces a holistic, integrated, people-centred approach. Again, institutional arrangements that can nurture multisectoral collaboration are a concrete way forward. </a:t>
            </a:r>
          </a:p>
        </p:txBody>
      </p:sp>
    </p:spTree>
    <p:extLst>
      <p:ext uri="{BB962C8B-B14F-4D97-AF65-F5344CB8AC3E}">
        <p14:creationId xmlns:p14="http://schemas.microsoft.com/office/powerpoint/2010/main" val="138700721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996952"/>
            <a:ext cx="8352928" cy="2736304"/>
          </a:xfrm>
        </p:spPr>
        <p:txBody>
          <a:bodyPr>
            <a:normAutofit fontScale="62500" lnSpcReduction="20000"/>
          </a:bodyPr>
          <a:lstStyle/>
          <a:p>
            <a:r>
              <a:rPr lang="en-NZ" sz="2400" dirty="0" smtClean="0"/>
              <a:t>A </a:t>
            </a:r>
            <a:r>
              <a:rPr lang="en-NZ" sz="2400" dirty="0"/>
              <a:t>single </a:t>
            </a:r>
            <a:r>
              <a:rPr lang="en-NZ" sz="2400" dirty="0" smtClean="0"/>
              <a:t>sector, </a:t>
            </a:r>
            <a:r>
              <a:rPr lang="en-NZ" sz="2400" dirty="0"/>
              <a:t>by </a:t>
            </a:r>
            <a:r>
              <a:rPr lang="en-NZ" sz="2400" dirty="0" smtClean="0"/>
              <a:t>itself, </a:t>
            </a:r>
            <a:r>
              <a:rPr lang="en-NZ" sz="2400" dirty="0"/>
              <a:t>will initiate policies and actions that </a:t>
            </a:r>
            <a:r>
              <a:rPr lang="en-NZ" sz="2400" dirty="0" smtClean="0"/>
              <a:t>undermine </a:t>
            </a:r>
            <a:r>
              <a:rPr lang="en-NZ" sz="2400" dirty="0"/>
              <a:t>other sectors</a:t>
            </a:r>
          </a:p>
          <a:p>
            <a:r>
              <a:rPr lang="en-NZ" sz="2400" dirty="0"/>
              <a:t>It is the coming together of sectors that can provide the sustainable solutions</a:t>
            </a:r>
          </a:p>
          <a:p>
            <a:pPr marL="0" indent="0">
              <a:buNone/>
            </a:pPr>
            <a:endParaRPr lang="en-NZ" sz="2400" dirty="0" smtClean="0">
              <a:solidFill>
                <a:srgbClr val="31695C"/>
              </a:solidFill>
            </a:endParaRPr>
          </a:p>
          <a:p>
            <a:pPr marL="0" indent="0">
              <a:buNone/>
            </a:pPr>
            <a:r>
              <a:rPr lang="en-NZ" sz="2400" dirty="0">
                <a:solidFill>
                  <a:srgbClr val="31695C"/>
                </a:solidFill>
              </a:rPr>
              <a:t>Research, policies, programmes, projects, initiatives, actions to:</a:t>
            </a:r>
          </a:p>
          <a:p>
            <a:r>
              <a:rPr lang="en-NZ" sz="2400" b="0" dirty="0" smtClean="0">
                <a:solidFill>
                  <a:srgbClr val="31695C"/>
                </a:solidFill>
              </a:rPr>
              <a:t>Collectively acknowledge and correct mistakes of the past;</a:t>
            </a:r>
          </a:p>
          <a:p>
            <a:r>
              <a:rPr lang="en-NZ" sz="2400" b="0" dirty="0" smtClean="0">
                <a:solidFill>
                  <a:srgbClr val="31695C"/>
                </a:solidFill>
              </a:rPr>
              <a:t>Provide transdisciplinary, multi-sectoral solutions to present day problems;</a:t>
            </a:r>
          </a:p>
          <a:p>
            <a:r>
              <a:rPr lang="en-NZ" sz="2400" b="0" dirty="0" smtClean="0">
                <a:solidFill>
                  <a:srgbClr val="31695C"/>
                </a:solidFill>
              </a:rPr>
              <a:t>Protect the future.</a:t>
            </a:r>
          </a:p>
          <a:p>
            <a:pPr>
              <a:buNone/>
            </a:pPr>
            <a:endParaRPr lang="it-IT" dirty="0"/>
          </a:p>
        </p:txBody>
      </p:sp>
      <p:pic>
        <p:nvPicPr>
          <p:cNvPr id="5" name="Picture 2"/>
          <p:cNvPicPr>
            <a:picLocks noChangeAspect="1" noChangeArrowheads="1"/>
          </p:cNvPicPr>
          <p:nvPr/>
        </p:nvPicPr>
        <p:blipFill>
          <a:blip r:embed="rId3" cstate="print"/>
          <a:srcRect l="15356" t="16800" r="1564" b="60198"/>
          <a:stretch>
            <a:fillRect/>
          </a:stretch>
        </p:blipFill>
        <p:spPr bwMode="auto">
          <a:xfrm>
            <a:off x="179512" y="0"/>
            <a:ext cx="8784976" cy="1368152"/>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l="15356" t="60843" r="31182" b="5719"/>
          <a:stretch>
            <a:fillRect/>
          </a:stretch>
        </p:blipFill>
        <p:spPr bwMode="auto">
          <a:xfrm>
            <a:off x="611559" y="1268760"/>
            <a:ext cx="5184577" cy="1710174"/>
          </a:xfrm>
          <a:prstGeom prst="rect">
            <a:avLst/>
          </a:prstGeom>
          <a:noFill/>
          <a:ln w="9525">
            <a:noFill/>
            <a:miter lim="800000"/>
            <a:headEnd/>
            <a:tailEnd/>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8424" b="70982"/>
          <a:stretch/>
        </p:blipFill>
        <p:spPr>
          <a:xfrm>
            <a:off x="1115616" y="5273824"/>
            <a:ext cx="6480720" cy="1584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alphaModFix amt="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384785"/>
          </a:xfrm>
        </p:spPr>
        <p:txBody>
          <a:bodyPr/>
          <a:lstStyle/>
          <a:p>
            <a:r>
              <a:rPr lang="en-US" dirty="0" smtClean="0">
                <a:solidFill>
                  <a:srgbClr val="31695C"/>
                </a:solidFill>
              </a:rPr>
              <a:t>What is the basic unit of nutrition?</a:t>
            </a:r>
            <a:endParaRPr lang="it-IT" dirty="0">
              <a:solidFill>
                <a:srgbClr val="31695C"/>
              </a:solidFill>
            </a:endParaRPr>
          </a:p>
        </p:txBody>
      </p:sp>
      <p:sp>
        <p:nvSpPr>
          <p:cNvPr id="3" name="Content Placeholder 2"/>
          <p:cNvSpPr>
            <a:spLocks noGrp="1"/>
          </p:cNvSpPr>
          <p:nvPr>
            <p:ph sz="half" idx="1"/>
          </p:nvPr>
        </p:nvSpPr>
        <p:spPr>
          <a:xfrm>
            <a:off x="467544" y="1844824"/>
            <a:ext cx="3240360" cy="2304256"/>
          </a:xfrm>
        </p:spPr>
        <p:txBody>
          <a:bodyPr/>
          <a:lstStyle/>
          <a:p>
            <a:r>
              <a:rPr lang="en-US" dirty="0" smtClean="0">
                <a:solidFill>
                  <a:srgbClr val="31695C"/>
                </a:solidFill>
              </a:rPr>
              <a:t>Nutrient?</a:t>
            </a:r>
          </a:p>
          <a:p>
            <a:r>
              <a:rPr lang="en-US" dirty="0" smtClean="0">
                <a:solidFill>
                  <a:srgbClr val="31695C"/>
                </a:solidFill>
              </a:rPr>
              <a:t>Food?</a:t>
            </a:r>
          </a:p>
          <a:p>
            <a:r>
              <a:rPr lang="en-US" dirty="0" smtClean="0">
                <a:solidFill>
                  <a:srgbClr val="31695C"/>
                </a:solidFill>
              </a:rPr>
              <a:t>Diet?</a:t>
            </a:r>
          </a:p>
        </p:txBody>
      </p:sp>
      <p:sp>
        <p:nvSpPr>
          <p:cNvPr id="5" name="Content Placeholder 4"/>
          <p:cNvSpPr>
            <a:spLocks noGrp="1"/>
          </p:cNvSpPr>
          <p:nvPr>
            <p:ph sz="half" idx="2"/>
          </p:nvPr>
        </p:nvSpPr>
        <p:spPr>
          <a:xfrm>
            <a:off x="4499992" y="1844825"/>
            <a:ext cx="4038600" cy="1800200"/>
          </a:xfrm>
        </p:spPr>
        <p:txBody>
          <a:bodyPr/>
          <a:lstStyle/>
          <a:p>
            <a:r>
              <a:rPr lang="en-US" dirty="0" smtClean="0">
                <a:solidFill>
                  <a:srgbClr val="31695C"/>
                </a:solidFill>
              </a:rPr>
              <a:t>Health sector model</a:t>
            </a:r>
          </a:p>
          <a:p>
            <a:r>
              <a:rPr lang="en-US" dirty="0" smtClean="0">
                <a:solidFill>
                  <a:srgbClr val="31695C"/>
                </a:solidFill>
              </a:rPr>
              <a:t>Ag sector model</a:t>
            </a:r>
          </a:p>
          <a:p>
            <a:r>
              <a:rPr lang="en-US" dirty="0" smtClean="0">
                <a:solidFill>
                  <a:srgbClr val="31695C"/>
                </a:solidFill>
              </a:rPr>
              <a:t>Multi-sector model</a:t>
            </a:r>
          </a:p>
        </p:txBody>
      </p:sp>
      <p:pic>
        <p:nvPicPr>
          <p:cNvPr id="6" name="Picture 5" descr="supplements capsules.jpg"/>
          <p:cNvPicPr>
            <a:picLocks noChangeAspect="1"/>
          </p:cNvPicPr>
          <p:nvPr/>
        </p:nvPicPr>
        <p:blipFill>
          <a:blip r:embed="rId4" cstate="print"/>
          <a:stretch>
            <a:fillRect/>
          </a:stretch>
        </p:blipFill>
        <p:spPr>
          <a:xfrm>
            <a:off x="467543" y="4365104"/>
            <a:ext cx="2871693" cy="1800200"/>
          </a:xfrm>
          <a:prstGeom prst="rect">
            <a:avLst/>
          </a:prstGeom>
        </p:spPr>
      </p:pic>
      <p:pic>
        <p:nvPicPr>
          <p:cNvPr id="7" name="Picture 6" descr="monoculture.jpg"/>
          <p:cNvPicPr>
            <a:picLocks noChangeAspect="1"/>
          </p:cNvPicPr>
          <p:nvPr/>
        </p:nvPicPr>
        <p:blipFill>
          <a:blip r:embed="rId5" cstate="print"/>
          <a:stretch>
            <a:fillRect/>
          </a:stretch>
        </p:blipFill>
        <p:spPr>
          <a:xfrm>
            <a:off x="3563888" y="4365104"/>
            <a:ext cx="2671662" cy="1781108"/>
          </a:xfrm>
          <a:prstGeom prst="rect">
            <a:avLst/>
          </a:prstGeom>
        </p:spPr>
      </p:pic>
      <p:pic>
        <p:nvPicPr>
          <p:cNvPr id="8" name="Picture 2" descr="http://www.eating-better.org/uploads/images/Screen%20shot%202013-06-14%20at%2011.54.59.png"/>
          <p:cNvPicPr>
            <a:picLocks noChangeAspect="1" noChangeArrowheads="1"/>
          </p:cNvPicPr>
          <p:nvPr/>
        </p:nvPicPr>
        <p:blipFill>
          <a:blip r:embed="rId6" cstate="print"/>
          <a:srcRect/>
          <a:stretch>
            <a:fillRect/>
          </a:stretch>
        </p:blipFill>
        <p:spPr bwMode="auto">
          <a:xfrm>
            <a:off x="6365202" y="4365104"/>
            <a:ext cx="2415195" cy="1800200"/>
          </a:xfrm>
          <a:prstGeom prst="rect">
            <a:avLst/>
          </a:prstGeom>
          <a:noFill/>
        </p:spPr>
      </p:pic>
      <p:sp>
        <p:nvSpPr>
          <p:cNvPr id="9" name="Rectangle 8"/>
          <p:cNvSpPr/>
          <p:nvPr/>
        </p:nvSpPr>
        <p:spPr>
          <a:xfrm>
            <a:off x="467544" y="6453336"/>
            <a:ext cx="1210588" cy="261610"/>
          </a:xfrm>
          <a:prstGeom prst="rect">
            <a:avLst/>
          </a:prstGeom>
        </p:spPr>
        <p:txBody>
          <a:bodyPr wrap="none">
            <a:spAutoFit/>
          </a:bodyPr>
          <a:lstStyle/>
          <a:p>
            <a:pPr lvl="0">
              <a:lnSpc>
                <a:spcPct val="100000"/>
              </a:lnSpc>
              <a:spcBef>
                <a:spcPct val="0"/>
              </a:spcBef>
              <a:buNone/>
              <a:defRPr/>
            </a:pPr>
            <a:r>
              <a:rPr lang="en-US" sz="1100" b="0" dirty="0" smtClean="0">
                <a:solidFill>
                  <a:srgbClr val="000000"/>
                </a:solidFill>
                <a:latin typeface="Arial Narrow" pitchFamily="34" charset="0"/>
                <a:cs typeface="Arial" charset="0"/>
              </a:rPr>
              <a:t>Barbara Burlingame</a:t>
            </a:r>
            <a:endParaRPr lang="en-US" sz="1100" b="0" dirty="0">
              <a:solidFill>
                <a:srgbClr val="000000"/>
              </a:solidFill>
              <a:latin typeface="Arial Narrow"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alphaModFix amt="0"/>
            <a:lum/>
          </a:blip>
          <a:srcRect/>
          <a:stretch>
            <a:fillRect/>
          </a:stretch>
        </a:blipFill>
        <a:effectLst/>
      </p:bgPr>
    </p:bg>
    <p:spTree>
      <p:nvGrpSpPr>
        <p:cNvPr id="1" name=""/>
        <p:cNvGrpSpPr/>
        <p:nvPr/>
      </p:nvGrpSpPr>
      <p:grpSpPr>
        <a:xfrm>
          <a:off x="0" y="0"/>
          <a:ext cx="0" cy="0"/>
          <a:chOff x="0" y="0"/>
          <a:chExt cx="0" cy="0"/>
        </a:xfrm>
      </p:grpSpPr>
      <p:sp>
        <p:nvSpPr>
          <p:cNvPr id="71682" name="Titolo 3"/>
          <p:cNvSpPr>
            <a:spLocks noGrp="1"/>
          </p:cNvSpPr>
          <p:nvPr>
            <p:ph type="title" idx="4294967295"/>
          </p:nvPr>
        </p:nvSpPr>
        <p:spPr/>
        <p:txBody>
          <a:bodyPr/>
          <a:lstStyle/>
          <a:p>
            <a:r>
              <a:rPr lang="en-US" b="1" smtClean="0">
                <a:latin typeface="Georgia" pitchFamily="18" charset="0"/>
              </a:rPr>
              <a:t>Sustainable Diets</a:t>
            </a:r>
            <a:endParaRPr lang="it-IT" b="1" smtClean="0">
              <a:latin typeface="Georgia" pitchFamily="18" charset="0"/>
            </a:endParaRPr>
          </a:p>
        </p:txBody>
      </p:sp>
      <p:sp>
        <p:nvSpPr>
          <p:cNvPr id="71683" name="Sottotitolo 4"/>
          <p:cNvSpPr>
            <a:spLocks noGrp="1"/>
          </p:cNvSpPr>
          <p:nvPr>
            <p:ph sz="half" idx="4294967295"/>
          </p:nvPr>
        </p:nvSpPr>
        <p:spPr>
          <a:xfrm>
            <a:off x="468313" y="1700213"/>
            <a:ext cx="4038600" cy="4525962"/>
          </a:xfrm>
        </p:spPr>
        <p:txBody>
          <a:bodyPr/>
          <a:lstStyle/>
          <a:p>
            <a:pPr marL="0" indent="0">
              <a:buFontTx/>
              <a:buNone/>
            </a:pPr>
            <a:r>
              <a:rPr lang="en-GB" sz="2000" dirty="0" smtClean="0">
                <a:solidFill>
                  <a:srgbClr val="008080"/>
                </a:solidFill>
              </a:rPr>
              <a:t>Sustainable Diets are those diets with low environmental impacts which contribute to food and nutrition security and to healthy life for present and future generations. Sustainable diets are protective and respectful of biodiversity and ecosystems, culturally acceptable, accessible, economically fair and affordable; nutritionally adequate, safe and healthy; while optimizing natural and human resources.</a:t>
            </a:r>
          </a:p>
          <a:p>
            <a:pPr marL="0" indent="0">
              <a:buFontTx/>
              <a:buNone/>
            </a:pPr>
            <a:endParaRPr lang="en-GB" sz="2000" dirty="0">
              <a:solidFill>
                <a:srgbClr val="008080"/>
              </a:solidFill>
            </a:endParaRPr>
          </a:p>
          <a:p>
            <a:pPr marL="0" indent="0">
              <a:buFontTx/>
              <a:buNone/>
            </a:pPr>
            <a:r>
              <a:rPr lang="en-GB" sz="2000" dirty="0" smtClean="0">
                <a:solidFill>
                  <a:srgbClr val="008080"/>
                </a:solidFill>
              </a:rPr>
              <a:t>Source: FAO, 2012</a:t>
            </a:r>
          </a:p>
        </p:txBody>
      </p:sp>
      <p:pic>
        <p:nvPicPr>
          <p:cNvPr id="71685" name="Picture 4"/>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4814889" y="1700213"/>
            <a:ext cx="3727450" cy="4525962"/>
          </a:xfrm>
          <a:noFill/>
          <a:ln/>
          <a:extLs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it-IT" sz="3200" dirty="0" smtClean="0">
                <a:solidFill>
                  <a:srgbClr val="31695C"/>
                </a:solidFill>
                <a:latin typeface="Georgia" pitchFamily="18" charset="0"/>
              </a:rPr>
              <a:t>Public health-related sustainability </a:t>
            </a:r>
            <a:r>
              <a:rPr lang="it-IT" sz="3200" dirty="0">
                <a:solidFill>
                  <a:srgbClr val="31695C"/>
                </a:solidFill>
                <a:latin typeface="Georgia" pitchFamily="18" charset="0"/>
              </a:rPr>
              <a:t>i</a:t>
            </a:r>
            <a:r>
              <a:rPr lang="it-IT" sz="3200" dirty="0" smtClean="0">
                <a:solidFill>
                  <a:srgbClr val="31695C"/>
                </a:solidFill>
                <a:latin typeface="Georgia" pitchFamily="18" charset="0"/>
              </a:rPr>
              <a:t>ssues</a:t>
            </a:r>
            <a:endParaRPr lang="en-GB" sz="3200" dirty="0" smtClean="0">
              <a:solidFill>
                <a:srgbClr val="31695C"/>
              </a:solidFill>
              <a:latin typeface="Georgia" pitchFamily="18" charset="0"/>
            </a:endParaRPr>
          </a:p>
        </p:txBody>
      </p:sp>
      <p:sp>
        <p:nvSpPr>
          <p:cNvPr id="21506" name="Rectangle 3"/>
          <p:cNvSpPr>
            <a:spLocks noGrp="1" noChangeArrowheads="1"/>
          </p:cNvSpPr>
          <p:nvPr>
            <p:ph type="body" idx="1"/>
          </p:nvPr>
        </p:nvSpPr>
        <p:spPr/>
        <p:txBody>
          <a:bodyPr/>
          <a:lstStyle/>
          <a:p>
            <a:r>
              <a:rPr lang="it-IT" sz="1400" dirty="0" smtClean="0"/>
              <a:t> </a:t>
            </a:r>
            <a:r>
              <a:rPr lang="it-IT" sz="2400" dirty="0" err="1" smtClean="0">
                <a:solidFill>
                  <a:srgbClr val="008080"/>
                </a:solidFill>
              </a:rPr>
              <a:t>Diets</a:t>
            </a:r>
            <a:r>
              <a:rPr lang="it-IT" sz="2400" dirty="0" smtClean="0">
                <a:solidFill>
                  <a:srgbClr val="008080"/>
                </a:solidFill>
              </a:rPr>
              <a:t> are </a:t>
            </a:r>
            <a:r>
              <a:rPr lang="it-IT" sz="2400" dirty="0" err="1" smtClean="0">
                <a:solidFill>
                  <a:srgbClr val="008080"/>
                </a:solidFill>
              </a:rPr>
              <a:t>not</a:t>
            </a:r>
            <a:r>
              <a:rPr lang="it-IT" sz="2400" dirty="0" smtClean="0">
                <a:solidFill>
                  <a:srgbClr val="008080"/>
                </a:solidFill>
              </a:rPr>
              <a:t> </a:t>
            </a:r>
            <a:r>
              <a:rPr lang="it-IT" sz="2400" dirty="0" err="1" smtClean="0">
                <a:solidFill>
                  <a:srgbClr val="008080"/>
                </a:solidFill>
              </a:rPr>
              <a:t>sustainable</a:t>
            </a:r>
            <a:r>
              <a:rPr lang="it-IT" sz="2000" dirty="0" smtClean="0">
                <a:solidFill>
                  <a:srgbClr val="008080"/>
                </a:solidFill>
              </a:rPr>
              <a:t> </a:t>
            </a:r>
          </a:p>
          <a:p>
            <a:pPr lvl="1">
              <a:buFont typeface="Times New Roman" pitchFamily="18" charset="0"/>
              <a:buChar char="–"/>
            </a:pPr>
            <a:r>
              <a:rPr lang="it-IT" sz="2000" b="1" dirty="0" smtClean="0">
                <a:solidFill>
                  <a:srgbClr val="008080"/>
                </a:solidFill>
              </a:rPr>
              <a:t>795 </a:t>
            </a:r>
            <a:r>
              <a:rPr lang="it-IT" sz="2000" b="1" dirty="0" err="1" smtClean="0">
                <a:solidFill>
                  <a:srgbClr val="008080"/>
                </a:solidFill>
              </a:rPr>
              <a:t>million</a:t>
            </a:r>
            <a:r>
              <a:rPr lang="it-IT" sz="2000" b="1" dirty="0" smtClean="0">
                <a:solidFill>
                  <a:srgbClr val="008080"/>
                </a:solidFill>
              </a:rPr>
              <a:t> </a:t>
            </a:r>
            <a:r>
              <a:rPr lang="it-IT" sz="2000" b="1" dirty="0" err="1" smtClean="0">
                <a:solidFill>
                  <a:srgbClr val="008080"/>
                </a:solidFill>
              </a:rPr>
              <a:t>hungry</a:t>
            </a:r>
            <a:r>
              <a:rPr lang="it-IT" sz="2000" b="1" dirty="0" smtClean="0">
                <a:solidFill>
                  <a:srgbClr val="008080"/>
                </a:solidFill>
              </a:rPr>
              <a:t> people</a:t>
            </a:r>
          </a:p>
          <a:p>
            <a:pPr lvl="1">
              <a:buFont typeface="Times New Roman" pitchFamily="18" charset="0"/>
              <a:buChar char="–"/>
            </a:pPr>
            <a:r>
              <a:rPr lang="it-IT" sz="2000" b="1" dirty="0" smtClean="0">
                <a:solidFill>
                  <a:srgbClr val="008080"/>
                </a:solidFill>
              </a:rPr>
              <a:t>2 </a:t>
            </a:r>
            <a:r>
              <a:rPr lang="it-IT" sz="2000" b="1" dirty="0" err="1" smtClean="0">
                <a:solidFill>
                  <a:srgbClr val="008080"/>
                </a:solidFill>
              </a:rPr>
              <a:t>billion</a:t>
            </a:r>
            <a:r>
              <a:rPr lang="it-IT" sz="2000" b="1" dirty="0" smtClean="0">
                <a:solidFill>
                  <a:srgbClr val="008080"/>
                </a:solidFill>
              </a:rPr>
              <a:t> people </a:t>
            </a:r>
            <a:r>
              <a:rPr lang="it-IT" sz="2000" b="1" dirty="0" err="1" smtClean="0">
                <a:solidFill>
                  <a:srgbClr val="008080"/>
                </a:solidFill>
              </a:rPr>
              <a:t>with</a:t>
            </a:r>
            <a:r>
              <a:rPr lang="it-IT" sz="2000" b="1" dirty="0" smtClean="0">
                <a:solidFill>
                  <a:srgbClr val="008080"/>
                </a:solidFill>
              </a:rPr>
              <a:t> </a:t>
            </a:r>
            <a:r>
              <a:rPr lang="it-IT" sz="2000" b="1" dirty="0" err="1" smtClean="0">
                <a:solidFill>
                  <a:srgbClr val="008080"/>
                </a:solidFill>
              </a:rPr>
              <a:t>micronutrient</a:t>
            </a:r>
            <a:r>
              <a:rPr lang="it-IT" sz="2000" b="1" dirty="0" smtClean="0">
                <a:solidFill>
                  <a:srgbClr val="008080"/>
                </a:solidFill>
              </a:rPr>
              <a:t> </a:t>
            </a:r>
            <a:r>
              <a:rPr lang="it-IT" sz="2000" b="1" dirty="0" err="1" smtClean="0">
                <a:solidFill>
                  <a:srgbClr val="008080"/>
                </a:solidFill>
              </a:rPr>
              <a:t>malnutrition</a:t>
            </a:r>
            <a:endParaRPr lang="it-IT" sz="2000" b="1" dirty="0" smtClean="0">
              <a:solidFill>
                <a:srgbClr val="008080"/>
              </a:solidFill>
            </a:endParaRPr>
          </a:p>
          <a:p>
            <a:pPr lvl="1">
              <a:buFont typeface="Times New Roman" pitchFamily="18" charset="0"/>
              <a:buChar char="–"/>
            </a:pPr>
            <a:r>
              <a:rPr lang="it-IT" sz="2000" b="1" dirty="0" smtClean="0">
                <a:solidFill>
                  <a:srgbClr val="008080"/>
                </a:solidFill>
              </a:rPr>
              <a:t>2 </a:t>
            </a:r>
            <a:r>
              <a:rPr lang="it-IT" sz="2000" b="1" dirty="0" err="1" smtClean="0">
                <a:solidFill>
                  <a:srgbClr val="008080"/>
                </a:solidFill>
              </a:rPr>
              <a:t>billion</a:t>
            </a:r>
            <a:r>
              <a:rPr lang="it-IT" sz="2000" b="1" dirty="0" smtClean="0">
                <a:solidFill>
                  <a:srgbClr val="008080"/>
                </a:solidFill>
              </a:rPr>
              <a:t> people </a:t>
            </a:r>
            <a:r>
              <a:rPr lang="it-IT" sz="2000" b="1" dirty="0" err="1" smtClean="0">
                <a:solidFill>
                  <a:srgbClr val="008080"/>
                </a:solidFill>
              </a:rPr>
              <a:t>overweight</a:t>
            </a:r>
            <a:r>
              <a:rPr lang="it-IT" sz="2000" b="1" dirty="0" smtClean="0">
                <a:solidFill>
                  <a:srgbClr val="008080"/>
                </a:solidFill>
              </a:rPr>
              <a:t> and obese</a:t>
            </a:r>
          </a:p>
          <a:p>
            <a:pPr lvl="1">
              <a:buFont typeface="Times New Roman" pitchFamily="18" charset="0"/>
              <a:buChar char="–"/>
            </a:pPr>
            <a:r>
              <a:rPr lang="en-GB" sz="2000" b="1" dirty="0" smtClean="0">
                <a:solidFill>
                  <a:srgbClr val="008080"/>
                </a:solidFill>
              </a:rPr>
              <a:t>diet-related NCDs highest mortality</a:t>
            </a:r>
            <a:endParaRPr lang="it-IT" sz="2000" b="1" dirty="0" smtClean="0">
              <a:solidFill>
                <a:srgbClr val="008080"/>
              </a:solidFill>
            </a:endParaRPr>
          </a:p>
          <a:p>
            <a:r>
              <a:rPr lang="it-IT" sz="2400" dirty="0" smtClean="0">
                <a:solidFill>
                  <a:srgbClr val="008080"/>
                </a:solidFill>
              </a:rPr>
              <a:t> </a:t>
            </a:r>
            <a:r>
              <a:rPr lang="it-IT" sz="2400" dirty="0" err="1" smtClean="0">
                <a:solidFill>
                  <a:srgbClr val="008080"/>
                </a:solidFill>
              </a:rPr>
              <a:t>Environments</a:t>
            </a:r>
            <a:r>
              <a:rPr lang="it-IT" sz="2400" dirty="0" smtClean="0">
                <a:solidFill>
                  <a:srgbClr val="008080"/>
                </a:solidFill>
              </a:rPr>
              <a:t> are </a:t>
            </a:r>
            <a:r>
              <a:rPr lang="it-IT" sz="2400" dirty="0" err="1" smtClean="0">
                <a:solidFill>
                  <a:srgbClr val="008080"/>
                </a:solidFill>
              </a:rPr>
              <a:t>not</a:t>
            </a:r>
            <a:r>
              <a:rPr lang="it-IT" sz="2400" dirty="0" smtClean="0">
                <a:solidFill>
                  <a:srgbClr val="008080"/>
                </a:solidFill>
              </a:rPr>
              <a:t> </a:t>
            </a:r>
            <a:r>
              <a:rPr lang="it-IT" sz="2400" dirty="0" err="1" smtClean="0">
                <a:solidFill>
                  <a:srgbClr val="008080"/>
                </a:solidFill>
              </a:rPr>
              <a:t>sustainable</a:t>
            </a:r>
            <a:endParaRPr lang="it-IT" sz="2400" dirty="0" smtClean="0">
              <a:solidFill>
                <a:srgbClr val="008080"/>
              </a:solidFill>
            </a:endParaRPr>
          </a:p>
          <a:p>
            <a:pPr lvl="1">
              <a:buFont typeface="Times New Roman" pitchFamily="18" charset="0"/>
              <a:buChar char="–"/>
            </a:pPr>
            <a:r>
              <a:rPr lang="it-IT" sz="2000" b="1" dirty="0" err="1" smtClean="0">
                <a:solidFill>
                  <a:srgbClr val="008080"/>
                </a:solidFill>
              </a:rPr>
              <a:t>ecosystems</a:t>
            </a:r>
            <a:r>
              <a:rPr lang="it-IT" sz="2000" b="1" dirty="0" smtClean="0">
                <a:solidFill>
                  <a:srgbClr val="008080"/>
                </a:solidFill>
              </a:rPr>
              <a:t> </a:t>
            </a:r>
            <a:r>
              <a:rPr lang="it-IT" sz="2000" b="1" dirty="0" err="1" smtClean="0">
                <a:solidFill>
                  <a:srgbClr val="008080"/>
                </a:solidFill>
              </a:rPr>
              <a:t>degraded</a:t>
            </a:r>
            <a:r>
              <a:rPr lang="it-IT" sz="2000" b="1" dirty="0" smtClean="0">
                <a:solidFill>
                  <a:srgbClr val="008080"/>
                </a:solidFill>
              </a:rPr>
              <a:t>, </a:t>
            </a:r>
            <a:r>
              <a:rPr lang="it-IT" sz="2000" b="1" dirty="0" err="1" smtClean="0">
                <a:solidFill>
                  <a:srgbClr val="008080"/>
                </a:solidFill>
              </a:rPr>
              <a:t>biodiversity</a:t>
            </a:r>
            <a:r>
              <a:rPr lang="it-IT" sz="2000" b="1" dirty="0" smtClean="0">
                <a:solidFill>
                  <a:srgbClr val="008080"/>
                </a:solidFill>
              </a:rPr>
              <a:t> loss</a:t>
            </a:r>
          </a:p>
          <a:p>
            <a:pPr lvl="1">
              <a:buFont typeface="Times New Roman" pitchFamily="18" charset="0"/>
              <a:buChar char="–"/>
            </a:pPr>
            <a:r>
              <a:rPr lang="it-IT" sz="2000" b="1" dirty="0">
                <a:solidFill>
                  <a:srgbClr val="008080"/>
                </a:solidFill>
              </a:rPr>
              <a:t>c</a:t>
            </a:r>
            <a:r>
              <a:rPr lang="it-IT" sz="2000" b="1" dirty="0" smtClean="0">
                <a:solidFill>
                  <a:srgbClr val="008080"/>
                </a:solidFill>
              </a:rPr>
              <a:t>limate change, GHG emissions</a:t>
            </a:r>
          </a:p>
          <a:p>
            <a:pPr lvl="1">
              <a:buFont typeface="Times New Roman" pitchFamily="18" charset="0"/>
              <a:buChar char="–"/>
            </a:pPr>
            <a:r>
              <a:rPr lang="en-GB" sz="2000" b="1" dirty="0" smtClean="0">
                <a:solidFill>
                  <a:srgbClr val="008080"/>
                </a:solidFill>
              </a:rPr>
              <a:t>chemical contamination of food, land, air, water</a:t>
            </a:r>
            <a:endParaRPr lang="it-IT" sz="2000" b="1" dirty="0" smtClean="0">
              <a:solidFill>
                <a:srgbClr val="008080"/>
              </a:solidFill>
            </a:endParaRPr>
          </a:p>
          <a:p>
            <a:r>
              <a:rPr lang="it-IT" sz="2000" dirty="0" smtClean="0">
                <a:solidFill>
                  <a:srgbClr val="008080"/>
                </a:solidFill>
              </a:rPr>
              <a:t> </a:t>
            </a:r>
            <a:r>
              <a:rPr lang="it-IT" sz="2400" dirty="0" err="1" smtClean="0">
                <a:solidFill>
                  <a:srgbClr val="008080"/>
                </a:solidFill>
              </a:rPr>
              <a:t>Agriculture</a:t>
            </a:r>
            <a:r>
              <a:rPr lang="it-IT" sz="2400" dirty="0" smtClean="0">
                <a:solidFill>
                  <a:srgbClr val="008080"/>
                </a:solidFill>
              </a:rPr>
              <a:t> </a:t>
            </a:r>
            <a:r>
              <a:rPr lang="it-IT" sz="2400" dirty="0" err="1" smtClean="0">
                <a:solidFill>
                  <a:srgbClr val="008080"/>
                </a:solidFill>
              </a:rPr>
              <a:t>is</a:t>
            </a:r>
            <a:r>
              <a:rPr lang="it-IT" sz="2400" dirty="0" smtClean="0">
                <a:solidFill>
                  <a:srgbClr val="008080"/>
                </a:solidFill>
              </a:rPr>
              <a:t> </a:t>
            </a:r>
            <a:r>
              <a:rPr lang="it-IT" sz="2400" dirty="0" err="1" smtClean="0">
                <a:solidFill>
                  <a:srgbClr val="008080"/>
                </a:solidFill>
              </a:rPr>
              <a:t>not</a:t>
            </a:r>
            <a:r>
              <a:rPr lang="it-IT" sz="2400" dirty="0" smtClean="0">
                <a:solidFill>
                  <a:srgbClr val="008080"/>
                </a:solidFill>
              </a:rPr>
              <a:t> </a:t>
            </a:r>
            <a:r>
              <a:rPr lang="it-IT" sz="2400" dirty="0" err="1" smtClean="0">
                <a:solidFill>
                  <a:srgbClr val="008080"/>
                </a:solidFill>
              </a:rPr>
              <a:t>sustainable</a:t>
            </a:r>
            <a:endParaRPr lang="it-IT" sz="2400" dirty="0" smtClean="0">
              <a:solidFill>
                <a:srgbClr val="008080"/>
              </a:solidFill>
            </a:endParaRPr>
          </a:p>
          <a:p>
            <a:pPr lvl="1">
              <a:buFont typeface="Times New Roman" pitchFamily="18" charset="0"/>
              <a:buChar char="–"/>
            </a:pPr>
            <a:r>
              <a:rPr lang="it-IT" sz="2000" b="1" dirty="0" smtClean="0">
                <a:solidFill>
                  <a:srgbClr val="008080"/>
                </a:solidFill>
              </a:rPr>
              <a:t>monoculture, intensive livestock industries, agricultural chemicals, waste/losses, inefficiencies</a:t>
            </a:r>
            <a:endParaRPr lang="it-IT" sz="2400" dirty="0">
              <a:solidFill>
                <a:srgbClr val="008080"/>
              </a:solidFill>
            </a:endParaRPr>
          </a:p>
          <a:p>
            <a:endParaRPr lang="en-GB" sz="2400" b="1" dirty="0" smtClean="0">
              <a:solidFill>
                <a:srgbClr val="008080"/>
              </a:solidFill>
            </a:endParaRPr>
          </a:p>
        </p:txBody>
      </p:sp>
    </p:spTree>
    <p:extLst>
      <p:ext uri="{BB962C8B-B14F-4D97-AF65-F5344CB8AC3E}">
        <p14:creationId xmlns:p14="http://schemas.microsoft.com/office/powerpoint/2010/main" val="3496693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alphaModFix amt="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494" y="166206"/>
            <a:ext cx="5916478" cy="1325563"/>
          </a:xfrm>
        </p:spPr>
        <p:txBody>
          <a:bodyPr/>
          <a:lstStyle/>
          <a:p>
            <a:r>
              <a:rPr lang="en-NZ" dirty="0" smtClean="0"/>
              <a:t>Hunger across regions</a:t>
            </a:r>
            <a:endParaRPr lang="en-NZ" dirty="0"/>
          </a:p>
        </p:txBody>
      </p:sp>
      <p:pic>
        <p:nvPicPr>
          <p:cNvPr id="6149" name="Picture 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218703" y="250170"/>
            <a:ext cx="2714141" cy="634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9875" y="3198364"/>
            <a:ext cx="1897574" cy="452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246750" y="6563549"/>
            <a:ext cx="2897250" cy="240066"/>
          </a:xfrm>
          <a:prstGeom prst="rect">
            <a:avLst/>
          </a:prstGeom>
          <a:noFill/>
        </p:spPr>
        <p:txBody>
          <a:bodyPr wrap="square" rtlCol="0">
            <a:spAutoFit/>
          </a:bodyPr>
          <a:lstStyle/>
          <a:p>
            <a:pPr>
              <a:buNone/>
            </a:pPr>
            <a:r>
              <a:rPr lang="en-NZ" sz="1200" b="0" dirty="0" smtClean="0">
                <a:solidFill>
                  <a:srgbClr val="666699"/>
                </a:solidFill>
                <a:latin typeface="Arial Narrow" panose="020B0606020202030204" pitchFamily="34" charset="0"/>
              </a:rPr>
              <a:t>Source: The MDG Report, 2015, UN, New York </a:t>
            </a:r>
            <a:endParaRPr lang="en-NZ" sz="1200" b="0" dirty="0">
              <a:solidFill>
                <a:srgbClr val="666699"/>
              </a:solidFill>
              <a:latin typeface="Arial Narrow" panose="020B060602020203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740" y="1447866"/>
            <a:ext cx="5997010" cy="4619886"/>
          </a:xfrm>
          <a:prstGeom prst="rect">
            <a:avLst/>
          </a:prstGeom>
        </p:spPr>
      </p:pic>
      <p:sp>
        <p:nvSpPr>
          <p:cNvPr id="8" name="TextBox 7"/>
          <p:cNvSpPr txBox="1"/>
          <p:nvPr/>
        </p:nvSpPr>
        <p:spPr>
          <a:xfrm>
            <a:off x="249740" y="6431205"/>
            <a:ext cx="4106236" cy="264688"/>
          </a:xfrm>
          <a:prstGeom prst="rect">
            <a:avLst/>
          </a:prstGeom>
          <a:noFill/>
        </p:spPr>
        <p:txBody>
          <a:bodyPr wrap="square" rtlCol="0">
            <a:spAutoFit/>
          </a:bodyPr>
          <a:lstStyle/>
          <a:p>
            <a:pPr>
              <a:buNone/>
            </a:pPr>
            <a:r>
              <a:rPr lang="en-NZ" sz="1400" b="0" dirty="0" smtClean="0">
                <a:solidFill>
                  <a:schemeClr val="tx2"/>
                </a:solidFill>
                <a:latin typeface="Arial" panose="020B0604020202020204" pitchFamily="34" charset="0"/>
              </a:rPr>
              <a:t>Source: FAO Hunger Map, 2015, Rome</a:t>
            </a:r>
            <a:endParaRPr lang="en-NZ" sz="1400" b="0" dirty="0">
              <a:solidFill>
                <a:schemeClr val="tx2"/>
              </a:solidFill>
              <a:latin typeface="Arial" panose="020B0604020202020204" pitchFamily="34" charset="0"/>
            </a:endParaRPr>
          </a:p>
        </p:txBody>
      </p:sp>
    </p:spTree>
    <p:extLst>
      <p:ext uri="{BB962C8B-B14F-4D97-AF65-F5344CB8AC3E}">
        <p14:creationId xmlns:p14="http://schemas.microsoft.com/office/powerpoint/2010/main" val="157773912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alphaModFix amt="0"/>
            <a:lum/>
          </a:blip>
          <a:srcRect/>
          <a:stretch>
            <a:fillRect/>
          </a:stretch>
        </a:blipFill>
        <a:effectLst/>
      </p:bgPr>
    </p:bg>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cstate="print"/>
          <a:srcRect l="14569" t="25200" r="26370" b="9001"/>
          <a:stretch>
            <a:fillRect/>
          </a:stretch>
        </p:blipFill>
        <p:spPr bwMode="auto">
          <a:xfrm>
            <a:off x="0" y="836712"/>
            <a:ext cx="9109520" cy="5708633"/>
          </a:xfrm>
          <a:prstGeom prst="rect">
            <a:avLst/>
          </a:prstGeom>
          <a:noFill/>
          <a:ln w="9525">
            <a:noFill/>
            <a:miter lim="800000"/>
            <a:headEnd/>
            <a:tailEnd/>
          </a:ln>
        </p:spPr>
      </p:pic>
      <p:sp>
        <p:nvSpPr>
          <p:cNvPr id="3" name="Title 2"/>
          <p:cNvSpPr>
            <a:spLocks noGrp="1"/>
          </p:cNvSpPr>
          <p:nvPr>
            <p:ph type="title"/>
          </p:nvPr>
        </p:nvSpPr>
        <p:spPr>
          <a:xfrm>
            <a:off x="539552" y="188640"/>
            <a:ext cx="8229600" cy="648072"/>
          </a:xfrm>
        </p:spPr>
        <p:txBody>
          <a:bodyPr/>
          <a:lstStyle/>
          <a:p>
            <a:r>
              <a:rPr lang="en-GB" sz="4000" dirty="0" smtClean="0"/>
              <a:t>BMI data for selected countries</a:t>
            </a:r>
            <a:endParaRPr lang="it-IT" sz="4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Georgi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sz="6000" b="1" i="0" u="none" strike="noStrike" cap="none" normalizeH="0" baseline="0" smtClean="0">
            <a:ln>
              <a:noFill/>
            </a:ln>
            <a:solidFill>
              <a:schemeClr val="accent1"/>
            </a:solidFill>
            <a:effectLst/>
            <a:latin typeface="Bell MT" pitchFamily="18"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sz="6000" b="1" i="0" u="none" strike="noStrike" cap="none" normalizeH="0" baseline="0" smtClean="0">
            <a:ln>
              <a:noFill/>
            </a:ln>
            <a:solidFill>
              <a:schemeClr val="accent1"/>
            </a:solidFill>
            <a:effectLst/>
            <a:latin typeface="Bell MT" pitchFamily="18"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Georgi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sz="6000" b="1" i="0" u="none" strike="noStrike" cap="none" normalizeH="0" baseline="0" smtClean="0">
            <a:ln>
              <a:noFill/>
            </a:ln>
            <a:solidFill>
              <a:schemeClr val="accent1"/>
            </a:solidFill>
            <a:effectLst/>
            <a:latin typeface="Bell MT" pitchFamily="18"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sz="6000" b="1" i="0" u="none" strike="noStrike" cap="none" normalizeH="0" baseline="0" smtClean="0">
            <a:ln>
              <a:noFill/>
            </a:ln>
            <a:solidFill>
              <a:schemeClr val="accent1"/>
            </a:solidFill>
            <a:effectLst/>
            <a:latin typeface="Bell MT" pitchFamily="18"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Georgi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sz="6000" b="1" i="0" u="none" strike="noStrike" cap="none" normalizeH="0" baseline="0" smtClean="0">
            <a:ln>
              <a:noFill/>
            </a:ln>
            <a:solidFill>
              <a:schemeClr val="accent1"/>
            </a:solidFill>
            <a:effectLst/>
            <a:latin typeface="Bell MT" pitchFamily="18"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sz="6000" b="1" i="0" u="none" strike="noStrike" cap="none" normalizeH="0" baseline="0" smtClean="0">
            <a:ln>
              <a:noFill/>
            </a:ln>
            <a:solidFill>
              <a:schemeClr val="accent1"/>
            </a:solidFill>
            <a:effectLst/>
            <a:latin typeface="Bell MT" pitchFamily="18"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5442</TotalTime>
  <Words>1495</Words>
  <Application>Microsoft Office PowerPoint</Application>
  <PresentationFormat>On-screen Show (4:3)</PresentationFormat>
  <Paragraphs>182</Paragraphs>
  <Slides>32</Slides>
  <Notes>5</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3</vt:i4>
      </vt:variant>
      <vt:variant>
        <vt:lpstr>Slide Titles</vt:lpstr>
      </vt:variant>
      <vt:variant>
        <vt:i4>32</vt:i4>
      </vt:variant>
    </vt:vector>
  </HeadingPairs>
  <TitlesOfParts>
    <vt:vector size="49" baseType="lpstr">
      <vt:lpstr>Albertus</vt:lpstr>
      <vt:lpstr>Albertus ExtraBold</vt:lpstr>
      <vt:lpstr>Angsana New</vt:lpstr>
      <vt:lpstr>Arial</vt:lpstr>
      <vt:lpstr>Arial Narrow</vt:lpstr>
      <vt:lpstr>Arial Rounded MT Bold</vt:lpstr>
      <vt:lpstr>Bell MT</vt:lpstr>
      <vt:lpstr>Calibri</vt:lpstr>
      <vt:lpstr>Georgia</vt:lpstr>
      <vt:lpstr>Gill Sans</vt:lpstr>
      <vt:lpstr>Times New Roman</vt:lpstr>
      <vt:lpstr>Default Design</vt:lpstr>
      <vt:lpstr>10_Default Design</vt:lpstr>
      <vt:lpstr>1_Default Design</vt:lpstr>
      <vt:lpstr>Chart</vt:lpstr>
      <vt:lpstr>Document</vt:lpstr>
      <vt:lpstr>Worksheet</vt:lpstr>
      <vt:lpstr>   Biodiversity in   human nutrition:  a public health perspective    </vt:lpstr>
      <vt:lpstr>Outline</vt:lpstr>
      <vt:lpstr>What is biodiversity?</vt:lpstr>
      <vt:lpstr>What is the basic unit of nutrition?</vt:lpstr>
      <vt:lpstr>Sustainable Diets</vt:lpstr>
      <vt:lpstr>Public health-related sustainability issues</vt:lpstr>
      <vt:lpstr>Hunger across regions</vt:lpstr>
      <vt:lpstr>BMI data for selected countries</vt:lpstr>
      <vt:lpstr>PowerPoint Presentation</vt:lpstr>
      <vt:lpstr>PowerPoint Presentation</vt:lpstr>
      <vt:lpstr>Goal 2: End hunger, achieve food security &amp; improved nutrition &amp; promote sustainable agriculture</vt:lpstr>
      <vt:lpstr>Sustainable Diets</vt:lpstr>
      <vt:lpstr>Decline in agro-biodiversity</vt:lpstr>
      <vt:lpstr>Food Biodiversity</vt:lpstr>
      <vt:lpstr>PowerPoint Presentation</vt:lpstr>
      <vt:lpstr>PowerPoint Presentation</vt:lpstr>
      <vt:lpstr>Traditional use and availability of aquatic biodiversity in rice-based ecosystems</vt:lpstr>
      <vt:lpstr>Nutrient Reference Values for Australia and New Zealand (updated 2017)</vt:lpstr>
      <vt:lpstr>PowerPoint Presentation</vt:lpstr>
      <vt:lpstr>PowerPoint Presentation</vt:lpstr>
      <vt:lpstr>Sweet potato varieties:    α - and β-carotene, mg/100g fresh wt</vt:lpstr>
      <vt:lpstr>PowerPoint Presentation</vt:lpstr>
      <vt:lpstr>How much food to get 500 µg Vitamin A (RE) </vt:lpstr>
      <vt:lpstr>PowerPoint Presentation</vt:lpstr>
      <vt:lpstr>Nutrients, ecosystems and traditions</vt:lpstr>
      <vt:lpstr>PowerPoint Presentation</vt:lpstr>
      <vt:lpstr>Double Pyramid</vt:lpstr>
      <vt:lpstr>PowerPoint Presentation</vt:lpstr>
      <vt:lpstr>Code of Conduct for Sustainable Diets Preamble</vt:lpstr>
      <vt:lpstr>Key messages</vt:lpstr>
      <vt:lpstr>WHO REGIONAL COMMITTEE FOR THE WESTERN PACIFIC  SIXTY-SEVENTH SESSION  Manila, Philippines 10–14 October 2016 </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burlingame</dc:creator>
  <cp:lastModifiedBy>Barbara Burlingame</cp:lastModifiedBy>
  <cp:revision>370</cp:revision>
  <dcterms:created xsi:type="dcterms:W3CDTF">2004-09-25T17:23:40Z</dcterms:created>
  <dcterms:modified xsi:type="dcterms:W3CDTF">2018-04-19T09:46:06Z</dcterms:modified>
</cp:coreProperties>
</file>